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22"/>
  </p:notesMasterIdLst>
  <p:sldIdLst>
    <p:sldId id="256" r:id="rId2"/>
    <p:sldId id="286" r:id="rId3"/>
    <p:sldId id="287" r:id="rId4"/>
    <p:sldId id="288" r:id="rId5"/>
    <p:sldId id="289" r:id="rId6"/>
    <p:sldId id="290" r:id="rId7"/>
    <p:sldId id="291" r:id="rId8"/>
    <p:sldId id="292" r:id="rId9"/>
    <p:sldId id="299" r:id="rId10"/>
    <p:sldId id="293" r:id="rId11"/>
    <p:sldId id="301" r:id="rId12"/>
    <p:sldId id="300" r:id="rId13"/>
    <p:sldId id="295" r:id="rId14"/>
    <p:sldId id="298" r:id="rId15"/>
    <p:sldId id="302" r:id="rId16"/>
    <p:sldId id="259" r:id="rId17"/>
    <p:sldId id="261" r:id="rId18"/>
    <p:sldId id="303" r:id="rId19"/>
    <p:sldId id="304" r:id="rId20"/>
    <p:sldId id="305" r:id="rId21"/>
  </p:sldIdLst>
  <p:sldSz cx="9144000" cy="5143500" type="screen16x9"/>
  <p:notesSz cx="6858000" cy="9144000"/>
  <p:embeddedFontLst>
    <p:embeddedFont>
      <p:font typeface="Montserrat"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D11E95A-CA02-4DD2-B3AE-B5CEAF39A960}">
  <a:tblStyle styleId="{6D11E95A-CA02-4DD2-B3AE-B5CEAF39A96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8" autoAdjust="0"/>
    <p:restoredTop sz="94660"/>
  </p:normalViewPr>
  <p:slideViewPr>
    <p:cSldViewPr snapToGrid="0">
      <p:cViewPr varScale="1">
        <p:scale>
          <a:sx n="90" d="100"/>
          <a:sy n="90" d="100"/>
        </p:scale>
        <p:origin x="8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36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4139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6358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0955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4926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987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3984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0496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5182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332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86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9549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487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177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852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9180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440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2"/>
        <p:cNvGrpSpPr/>
        <p:nvPr/>
      </p:nvGrpSpPr>
      <p:grpSpPr>
        <a:xfrm>
          <a:off x="0" y="0"/>
          <a:ext cx="0" cy="0"/>
          <a:chOff x="0" y="0"/>
          <a:chExt cx="0" cy="0"/>
        </a:xfrm>
      </p:grpSpPr>
      <p:sp>
        <p:nvSpPr>
          <p:cNvPr id="13" name="Google Shape;13;p3"/>
          <p:cNvSpPr/>
          <p:nvPr/>
        </p:nvSpPr>
        <p:spPr>
          <a:xfrm>
            <a:off x="5680600" y="0"/>
            <a:ext cx="34632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ctrTitle"/>
          </p:nvPr>
        </p:nvSpPr>
        <p:spPr>
          <a:xfrm>
            <a:off x="685800" y="2897794"/>
            <a:ext cx="4505400" cy="14328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4000"/>
              <a:buNone/>
              <a:defRPr sz="40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5" name="Google Shape;15;p3"/>
          <p:cNvSpPr txBox="1">
            <a:spLocks noGrp="1"/>
          </p:cNvSpPr>
          <p:nvPr>
            <p:ph type="subTitle" idx="1"/>
          </p:nvPr>
        </p:nvSpPr>
        <p:spPr>
          <a:xfrm>
            <a:off x="6101100" y="2863389"/>
            <a:ext cx="2446500" cy="1432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2200"/>
              <a:buNone/>
              <a:defRPr sz="2200">
                <a:solidFill>
                  <a:schemeClr val="accent4"/>
                </a:solidFill>
              </a:defRPr>
            </a:lvl1pPr>
            <a:lvl2pPr lvl="1" rtl="0">
              <a:spcBef>
                <a:spcPts val="0"/>
              </a:spcBef>
              <a:spcAft>
                <a:spcPts val="0"/>
              </a:spcAft>
              <a:buClr>
                <a:schemeClr val="accent4"/>
              </a:buClr>
              <a:buSzPts val="2200"/>
              <a:buNone/>
              <a:defRPr sz="2200">
                <a:solidFill>
                  <a:schemeClr val="accent4"/>
                </a:solidFill>
              </a:defRPr>
            </a:lvl2pPr>
            <a:lvl3pPr lvl="2" rtl="0">
              <a:spcBef>
                <a:spcPts val="0"/>
              </a:spcBef>
              <a:spcAft>
                <a:spcPts val="0"/>
              </a:spcAft>
              <a:buClr>
                <a:schemeClr val="accent4"/>
              </a:buClr>
              <a:buSzPts val="2200"/>
              <a:buNone/>
              <a:defRPr sz="2200">
                <a:solidFill>
                  <a:schemeClr val="accent4"/>
                </a:solidFill>
              </a:defRPr>
            </a:lvl3pPr>
            <a:lvl4pPr lvl="3" rtl="0">
              <a:spcBef>
                <a:spcPts val="0"/>
              </a:spcBef>
              <a:spcAft>
                <a:spcPts val="0"/>
              </a:spcAft>
              <a:buClr>
                <a:schemeClr val="accent4"/>
              </a:buClr>
              <a:buSzPts val="2200"/>
              <a:buNone/>
              <a:defRPr sz="2200">
                <a:solidFill>
                  <a:schemeClr val="accent4"/>
                </a:solidFill>
              </a:defRPr>
            </a:lvl4pPr>
            <a:lvl5pPr lvl="4" rtl="0">
              <a:spcBef>
                <a:spcPts val="0"/>
              </a:spcBef>
              <a:spcAft>
                <a:spcPts val="0"/>
              </a:spcAft>
              <a:buClr>
                <a:schemeClr val="accent4"/>
              </a:buClr>
              <a:buSzPts val="2200"/>
              <a:buNone/>
              <a:defRPr sz="2200">
                <a:solidFill>
                  <a:schemeClr val="accent4"/>
                </a:solidFill>
              </a:defRPr>
            </a:lvl5pPr>
            <a:lvl6pPr lvl="5" rtl="0">
              <a:spcBef>
                <a:spcPts val="0"/>
              </a:spcBef>
              <a:spcAft>
                <a:spcPts val="0"/>
              </a:spcAft>
              <a:buClr>
                <a:schemeClr val="accent4"/>
              </a:buClr>
              <a:buSzPts val="2200"/>
              <a:buNone/>
              <a:defRPr sz="2200">
                <a:solidFill>
                  <a:schemeClr val="accent4"/>
                </a:solidFill>
              </a:defRPr>
            </a:lvl6pPr>
            <a:lvl7pPr lvl="6" rtl="0">
              <a:spcBef>
                <a:spcPts val="0"/>
              </a:spcBef>
              <a:spcAft>
                <a:spcPts val="0"/>
              </a:spcAft>
              <a:buClr>
                <a:schemeClr val="accent4"/>
              </a:buClr>
              <a:buSzPts val="2200"/>
              <a:buNone/>
              <a:defRPr sz="2200">
                <a:solidFill>
                  <a:schemeClr val="accent4"/>
                </a:solidFill>
              </a:defRPr>
            </a:lvl7pPr>
            <a:lvl8pPr lvl="7" rtl="0">
              <a:spcBef>
                <a:spcPts val="0"/>
              </a:spcBef>
              <a:spcAft>
                <a:spcPts val="0"/>
              </a:spcAft>
              <a:buClr>
                <a:schemeClr val="accent4"/>
              </a:buClr>
              <a:buSzPts val="2200"/>
              <a:buNone/>
              <a:defRPr sz="2200">
                <a:solidFill>
                  <a:schemeClr val="accent4"/>
                </a:solidFill>
              </a:defRPr>
            </a:lvl8pPr>
            <a:lvl9pPr lvl="8" rtl="0">
              <a:spcBef>
                <a:spcPts val="0"/>
              </a:spcBef>
              <a:spcAft>
                <a:spcPts val="0"/>
              </a:spcAft>
              <a:buClr>
                <a:schemeClr val="accent4"/>
              </a:buClr>
              <a:buSzPts val="2200"/>
              <a:buNone/>
              <a:defRPr sz="2200">
                <a:solidFill>
                  <a:schemeClr val="accent4"/>
                </a:solidFill>
              </a:defRPr>
            </a:lvl9pPr>
          </a:lstStyle>
          <a:p>
            <a:endParaRPr/>
          </a:p>
        </p:txBody>
      </p:sp>
      <p:sp>
        <p:nvSpPr>
          <p:cNvPr id="16" name="Google Shape;16;p3"/>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0"/>
            <a:ext cx="100500" cy="5143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691200" y="1511100"/>
            <a:ext cx="7761600" cy="2868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1pPr>
            <a:lvl2pPr marL="914400" lvl="1"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2pPr>
            <a:lvl3pPr marL="1371600" lvl="2"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3pPr>
            <a:lvl4pPr marL="1828800" lvl="3"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4pPr>
            <a:lvl5pPr marL="2286000" lvl="4"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5pPr>
            <a:lvl6pPr marL="2743200" lvl="5"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6pPr>
            <a:lvl7pPr marL="3200400" lvl="6"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7pPr>
            <a:lvl8pPr marL="3657600" lvl="7"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8pPr>
            <a:lvl9pPr marL="4114800" lvl="8"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56775" y="4758433"/>
            <a:ext cx="548700" cy="309000"/>
          </a:xfrm>
          <a:prstGeom prst="rect">
            <a:avLst/>
          </a:prstGeom>
          <a:noFill/>
          <a:ln>
            <a:noFill/>
          </a:ln>
        </p:spPr>
        <p:txBody>
          <a:bodyPr spcFirstLastPara="1" wrap="square" lIns="91425" tIns="91425" rIns="91425" bIns="91425" anchor="t" anchorCtr="0">
            <a:noAutofit/>
          </a:bodyPr>
          <a:lstStyle>
            <a:lvl1pPr lvl="0" algn="r">
              <a:buNone/>
              <a:defRPr sz="1200" b="1">
                <a:solidFill>
                  <a:schemeClr val="accent1"/>
                </a:solidFill>
                <a:latin typeface="Montserrat"/>
                <a:ea typeface="Montserrat"/>
                <a:cs typeface="Montserrat"/>
                <a:sym typeface="Montserrat"/>
              </a:defRPr>
            </a:lvl1pPr>
            <a:lvl2pPr lvl="1" algn="r">
              <a:buNone/>
              <a:defRPr sz="1200" b="1">
                <a:solidFill>
                  <a:schemeClr val="accent1"/>
                </a:solidFill>
                <a:latin typeface="Montserrat"/>
                <a:ea typeface="Montserrat"/>
                <a:cs typeface="Montserrat"/>
                <a:sym typeface="Montserrat"/>
              </a:defRPr>
            </a:lvl2pPr>
            <a:lvl3pPr lvl="2" algn="r">
              <a:buNone/>
              <a:defRPr sz="1200" b="1">
                <a:solidFill>
                  <a:schemeClr val="accent1"/>
                </a:solidFill>
                <a:latin typeface="Montserrat"/>
                <a:ea typeface="Montserrat"/>
                <a:cs typeface="Montserrat"/>
                <a:sym typeface="Montserrat"/>
              </a:defRPr>
            </a:lvl3pPr>
            <a:lvl4pPr lvl="3" algn="r">
              <a:buNone/>
              <a:defRPr sz="1200" b="1">
                <a:solidFill>
                  <a:schemeClr val="accent1"/>
                </a:solidFill>
                <a:latin typeface="Montserrat"/>
                <a:ea typeface="Montserrat"/>
                <a:cs typeface="Montserrat"/>
                <a:sym typeface="Montserrat"/>
              </a:defRPr>
            </a:lvl4pPr>
            <a:lvl5pPr lvl="4" algn="r">
              <a:buNone/>
              <a:defRPr sz="1200" b="1">
                <a:solidFill>
                  <a:schemeClr val="accent1"/>
                </a:solidFill>
                <a:latin typeface="Montserrat"/>
                <a:ea typeface="Montserrat"/>
                <a:cs typeface="Montserrat"/>
                <a:sym typeface="Montserrat"/>
              </a:defRPr>
            </a:lvl5pPr>
            <a:lvl6pPr lvl="5" algn="r">
              <a:buNone/>
              <a:defRPr sz="1200" b="1">
                <a:solidFill>
                  <a:schemeClr val="accent1"/>
                </a:solidFill>
                <a:latin typeface="Montserrat"/>
                <a:ea typeface="Montserrat"/>
                <a:cs typeface="Montserrat"/>
                <a:sym typeface="Montserrat"/>
              </a:defRPr>
            </a:lvl6pPr>
            <a:lvl7pPr lvl="6" algn="r">
              <a:buNone/>
              <a:defRPr sz="1200" b="1">
                <a:solidFill>
                  <a:schemeClr val="accent1"/>
                </a:solidFill>
                <a:latin typeface="Montserrat"/>
                <a:ea typeface="Montserrat"/>
                <a:cs typeface="Montserrat"/>
                <a:sym typeface="Montserrat"/>
              </a:defRPr>
            </a:lvl7pPr>
            <a:lvl8pPr lvl="7" algn="r">
              <a:buNone/>
              <a:defRPr sz="1200" b="1">
                <a:solidFill>
                  <a:schemeClr val="accent1"/>
                </a:solidFill>
                <a:latin typeface="Montserrat"/>
                <a:ea typeface="Montserrat"/>
                <a:cs typeface="Montserrat"/>
                <a:sym typeface="Montserrat"/>
              </a:defRPr>
            </a:lvl8pPr>
            <a:lvl9pPr lvl="8" algn="r">
              <a:buNone/>
              <a:defRPr sz="1200" b="1">
                <a:solidFill>
                  <a:schemeClr val="accen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hsocpo.adobeconnect.com/common/help/en/support/meeting_test.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helpx.adobe.com/adobe-connect/connect-downloads-updates.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Adobe Connect:  A Quickstart Guide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Student Materials</a:t>
            </a:r>
            <a:endParaRPr dirty="0"/>
          </a:p>
        </p:txBody>
      </p:sp>
      <p:sp>
        <p:nvSpPr>
          <p:cNvPr id="100" name="Google Shape;100;p16"/>
          <p:cNvSpPr txBox="1">
            <a:spLocks noGrp="1"/>
          </p:cNvSpPr>
          <p:nvPr>
            <p:ph type="body" idx="1"/>
          </p:nvPr>
        </p:nvSpPr>
        <p:spPr>
          <a:xfrm>
            <a:off x="691200" y="1382328"/>
            <a:ext cx="4699507" cy="3498016"/>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Under the course slides, you will see a pod titled “</a:t>
            </a:r>
            <a:r>
              <a:rPr lang="en-US" sz="1800" b="1" dirty="0"/>
              <a:t>Student Materials</a:t>
            </a:r>
            <a:r>
              <a:rPr lang="en-US" sz="1800" dirty="0"/>
              <a:t>”</a:t>
            </a:r>
          </a:p>
          <a:p>
            <a:pPr marL="457200" lvl="0" indent="-381000" algn="l" rtl="0">
              <a:spcBef>
                <a:spcPts val="600"/>
              </a:spcBef>
              <a:spcAft>
                <a:spcPts val="0"/>
              </a:spcAft>
              <a:buSzPts val="2400"/>
              <a:buChar char="▣"/>
            </a:pPr>
            <a:r>
              <a:rPr lang="en-US" sz="1800" dirty="0"/>
              <a:t>Click the item listed in the pod and it will automatically pull up a SharePoint page in your web browser</a:t>
            </a:r>
          </a:p>
          <a:p>
            <a:pPr lvl="1">
              <a:spcBef>
                <a:spcPts val="600"/>
              </a:spcBef>
              <a:buChar char="▣"/>
            </a:pPr>
            <a:r>
              <a:rPr lang="en-US" sz="1800" dirty="0"/>
              <a:t>Will contain folders with all the materials needed for the course </a:t>
            </a:r>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pic>
        <p:nvPicPr>
          <p:cNvPr id="2" name="Picture 1">
            <a:extLst>
              <a:ext uri="{FF2B5EF4-FFF2-40B4-BE49-F238E27FC236}">
                <a16:creationId xmlns:a16="http://schemas.microsoft.com/office/drawing/2014/main" id="{373326E7-03EA-4DAE-948E-359D2ACF70A8}"/>
              </a:ext>
            </a:extLst>
          </p:cNvPr>
          <p:cNvPicPr>
            <a:picLocks noChangeAspect="1"/>
          </p:cNvPicPr>
          <p:nvPr/>
        </p:nvPicPr>
        <p:blipFill>
          <a:blip r:embed="rId3"/>
          <a:stretch>
            <a:fillRect/>
          </a:stretch>
        </p:blipFill>
        <p:spPr>
          <a:xfrm>
            <a:off x="5390707" y="2338787"/>
            <a:ext cx="3627434" cy="792549"/>
          </a:xfrm>
          <a:prstGeom prst="rect">
            <a:avLst/>
          </a:prstGeom>
        </p:spPr>
      </p:pic>
    </p:spTree>
    <p:extLst>
      <p:ext uri="{BB962C8B-B14F-4D97-AF65-F5344CB8AC3E}">
        <p14:creationId xmlns:p14="http://schemas.microsoft.com/office/powerpoint/2010/main" val="81585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Additional Files</a:t>
            </a:r>
            <a:endParaRPr dirty="0"/>
          </a:p>
        </p:txBody>
      </p:sp>
      <p:sp>
        <p:nvSpPr>
          <p:cNvPr id="100" name="Google Shape;100;p16"/>
          <p:cNvSpPr txBox="1">
            <a:spLocks noGrp="1"/>
          </p:cNvSpPr>
          <p:nvPr>
            <p:ph type="body" idx="1"/>
          </p:nvPr>
        </p:nvSpPr>
        <p:spPr>
          <a:xfrm>
            <a:off x="691200" y="1414917"/>
            <a:ext cx="4699507" cy="3498016"/>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700" dirty="0"/>
              <a:t>Some classes will have an additional files pod to the right of the student materials under the course slides</a:t>
            </a:r>
          </a:p>
          <a:p>
            <a:pPr lvl="1">
              <a:spcBef>
                <a:spcPts val="600"/>
              </a:spcBef>
              <a:buChar char="▣"/>
            </a:pPr>
            <a:r>
              <a:rPr lang="en-US" sz="1700" dirty="0"/>
              <a:t>May be titled “Additional Handouts” or “Additional Files”</a:t>
            </a:r>
          </a:p>
          <a:p>
            <a:pPr marL="457200" lvl="0" indent="-381000" algn="l" rtl="0">
              <a:spcBef>
                <a:spcPts val="600"/>
              </a:spcBef>
              <a:spcAft>
                <a:spcPts val="0"/>
              </a:spcAft>
              <a:buSzPts val="2400"/>
              <a:buChar char="▣"/>
            </a:pPr>
            <a:r>
              <a:rPr lang="en-US" sz="1700" dirty="0"/>
              <a:t>Hover over the document you would like to download and click on the download icon when it appears</a:t>
            </a:r>
          </a:p>
          <a:p>
            <a:pPr lvl="1">
              <a:spcBef>
                <a:spcPts val="600"/>
              </a:spcBef>
              <a:buChar char="▣"/>
            </a:pPr>
            <a:r>
              <a:rPr lang="en-US" sz="1700" dirty="0"/>
              <a:t>The selected document will directly download to your computer</a:t>
            </a:r>
          </a:p>
          <a:p>
            <a:pPr lvl="1">
              <a:spcBef>
                <a:spcPts val="600"/>
              </a:spcBef>
              <a:buChar char="▣"/>
            </a:pPr>
            <a:endParaRPr lang="en-US" sz="17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pic>
        <p:nvPicPr>
          <p:cNvPr id="2" name="Picture 1">
            <a:extLst>
              <a:ext uri="{FF2B5EF4-FFF2-40B4-BE49-F238E27FC236}">
                <a16:creationId xmlns:a16="http://schemas.microsoft.com/office/drawing/2014/main" id="{A3AB9A86-C9A8-4228-BBA7-42A2414DA795}"/>
              </a:ext>
            </a:extLst>
          </p:cNvPr>
          <p:cNvPicPr>
            <a:picLocks noChangeAspect="1"/>
          </p:cNvPicPr>
          <p:nvPr/>
        </p:nvPicPr>
        <p:blipFill>
          <a:blip r:embed="rId3"/>
          <a:stretch>
            <a:fillRect/>
          </a:stretch>
        </p:blipFill>
        <p:spPr>
          <a:xfrm>
            <a:off x="5640221" y="2181324"/>
            <a:ext cx="3267739" cy="1194920"/>
          </a:xfrm>
          <a:prstGeom prst="rect">
            <a:avLst/>
          </a:prstGeom>
        </p:spPr>
      </p:pic>
    </p:spTree>
    <p:extLst>
      <p:ext uri="{BB962C8B-B14F-4D97-AF65-F5344CB8AC3E}">
        <p14:creationId xmlns:p14="http://schemas.microsoft.com/office/powerpoint/2010/main" val="206645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Web Links</a:t>
            </a:r>
            <a:endParaRPr dirty="0"/>
          </a:p>
        </p:txBody>
      </p:sp>
      <p:sp>
        <p:nvSpPr>
          <p:cNvPr id="100" name="Google Shape;100;p16"/>
          <p:cNvSpPr txBox="1">
            <a:spLocks noGrp="1"/>
          </p:cNvSpPr>
          <p:nvPr>
            <p:ph type="body" idx="1"/>
          </p:nvPr>
        </p:nvSpPr>
        <p:spPr>
          <a:xfrm>
            <a:off x="691200" y="1392865"/>
            <a:ext cx="4933423" cy="199774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Exams and Evaluations will be administered through web links </a:t>
            </a:r>
          </a:p>
          <a:p>
            <a:pPr lvl="1">
              <a:spcBef>
                <a:spcPts val="600"/>
              </a:spcBef>
              <a:buChar char="▣"/>
            </a:pPr>
            <a:r>
              <a:rPr lang="en-US" sz="1800" dirty="0"/>
              <a:t>Additional items may be shared through links as well</a:t>
            </a:r>
          </a:p>
          <a:p>
            <a:pPr marL="457200" lvl="0" indent="-381000" algn="l" rtl="0">
              <a:spcBef>
                <a:spcPts val="600"/>
              </a:spcBef>
              <a:spcAft>
                <a:spcPts val="0"/>
              </a:spcAft>
              <a:buSzPts val="2400"/>
              <a:buChar char="▣"/>
            </a:pPr>
            <a:r>
              <a:rPr lang="en-US" sz="1800" dirty="0"/>
              <a:t>A web link pod will be posted in the center of the classroom for everyone to access when necessary</a:t>
            </a:r>
          </a:p>
          <a:p>
            <a:r>
              <a:rPr lang="en-US" sz="1800" dirty="0"/>
              <a:t>Click the item listed in the pod and it will automatically pull up the link in your web browser</a:t>
            </a:r>
          </a:p>
          <a:p>
            <a:pPr marL="457200" lvl="0" indent="-381000" algn="l" rtl="0">
              <a:spcBef>
                <a:spcPts val="600"/>
              </a:spcBef>
              <a:spcAft>
                <a:spcPts val="0"/>
              </a:spcAft>
              <a:buSzPts val="2400"/>
              <a:buChar char="▣"/>
            </a:pPr>
            <a:endParaRPr lang="en-US" sz="1800" dirty="0"/>
          </a:p>
          <a:p>
            <a:pPr marL="457200" lvl="0" indent="-381000" algn="l" rtl="0">
              <a:spcBef>
                <a:spcPts val="600"/>
              </a:spcBef>
              <a:spcAft>
                <a:spcPts val="0"/>
              </a:spcAft>
              <a:buSzPts val="2400"/>
              <a:buChar char="▣"/>
            </a:pPr>
            <a:endParaRPr lang="en-US" sz="1800"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pic>
        <p:nvPicPr>
          <p:cNvPr id="2" name="Picture 1">
            <a:extLst>
              <a:ext uri="{FF2B5EF4-FFF2-40B4-BE49-F238E27FC236}">
                <a16:creationId xmlns:a16="http://schemas.microsoft.com/office/drawing/2014/main" id="{08AD7B8A-B56E-4C89-8368-C6573D91FF9C}"/>
              </a:ext>
            </a:extLst>
          </p:cNvPr>
          <p:cNvPicPr>
            <a:picLocks noChangeAspect="1"/>
          </p:cNvPicPr>
          <p:nvPr/>
        </p:nvPicPr>
        <p:blipFill>
          <a:blip r:embed="rId3"/>
          <a:stretch>
            <a:fillRect/>
          </a:stretch>
        </p:blipFill>
        <p:spPr>
          <a:xfrm>
            <a:off x="5807247" y="2144993"/>
            <a:ext cx="3023878" cy="853514"/>
          </a:xfrm>
          <a:prstGeom prst="rect">
            <a:avLst/>
          </a:prstGeom>
        </p:spPr>
      </p:pic>
    </p:spTree>
    <p:extLst>
      <p:ext uri="{BB962C8B-B14F-4D97-AF65-F5344CB8AC3E}">
        <p14:creationId xmlns:p14="http://schemas.microsoft.com/office/powerpoint/2010/main" val="1112450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Resizing The Slides</a:t>
            </a:r>
            <a:endParaRPr dirty="0"/>
          </a:p>
        </p:txBody>
      </p:sp>
      <p:sp>
        <p:nvSpPr>
          <p:cNvPr id="100" name="Google Shape;100;p16"/>
          <p:cNvSpPr txBox="1">
            <a:spLocks noGrp="1"/>
          </p:cNvSpPr>
          <p:nvPr>
            <p:ph type="body" idx="1"/>
          </p:nvPr>
        </p:nvSpPr>
        <p:spPr>
          <a:xfrm>
            <a:off x="691200" y="1382328"/>
            <a:ext cx="4380530" cy="360877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To enlarge the slides on your device:</a:t>
            </a:r>
          </a:p>
          <a:p>
            <a:pPr marL="457200" lvl="0" indent="-381000" algn="l" rtl="0">
              <a:spcBef>
                <a:spcPts val="600"/>
              </a:spcBef>
              <a:spcAft>
                <a:spcPts val="0"/>
              </a:spcAft>
              <a:buSzPts val="2400"/>
              <a:buChar char="▣"/>
            </a:pPr>
            <a:r>
              <a:rPr lang="en-US" sz="1800" dirty="0"/>
              <a:t>Select to </a:t>
            </a:r>
            <a:r>
              <a:rPr lang="en-US" sz="1800" b="1" dirty="0"/>
              <a:t>three horizontal dots </a:t>
            </a:r>
            <a:r>
              <a:rPr lang="en-US" sz="1800" dirty="0"/>
              <a:t>located at the top right corner of the slides and then click “</a:t>
            </a:r>
            <a:r>
              <a:rPr lang="en-US" sz="1800" b="1" dirty="0"/>
              <a:t>Go full screen</a:t>
            </a:r>
            <a:r>
              <a:rPr lang="en-US" sz="1800" dirty="0"/>
              <a:t>” </a:t>
            </a:r>
          </a:p>
          <a:p>
            <a:pPr lvl="1">
              <a:spcBef>
                <a:spcPts val="600"/>
              </a:spcBef>
              <a:buChar char="▣"/>
            </a:pPr>
            <a:r>
              <a:rPr lang="en-US" sz="1800" dirty="0"/>
              <a:t>To minimize the slides, select the three horizontal dots again and then click “</a:t>
            </a:r>
            <a:r>
              <a:rPr lang="en-US" sz="1800" b="1" dirty="0"/>
              <a:t>Exit full screen</a:t>
            </a:r>
            <a:r>
              <a:rPr lang="en-US" sz="1800" dirty="0"/>
              <a:t>” </a:t>
            </a:r>
          </a:p>
          <a:p>
            <a:pPr marL="457200" lvl="0" indent="-381000" algn="l" rtl="0">
              <a:spcBef>
                <a:spcPts val="600"/>
              </a:spcBef>
              <a:spcAft>
                <a:spcPts val="0"/>
              </a:spcAft>
              <a:buSzPts val="2400"/>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pic>
        <p:nvPicPr>
          <p:cNvPr id="3" name="Picture 2">
            <a:extLst>
              <a:ext uri="{FF2B5EF4-FFF2-40B4-BE49-F238E27FC236}">
                <a16:creationId xmlns:a16="http://schemas.microsoft.com/office/drawing/2014/main" id="{62A2AB8A-53A7-4846-A579-5C0AC3BD0A0C}"/>
              </a:ext>
            </a:extLst>
          </p:cNvPr>
          <p:cNvPicPr>
            <a:picLocks noChangeAspect="1"/>
          </p:cNvPicPr>
          <p:nvPr/>
        </p:nvPicPr>
        <p:blipFill>
          <a:blip r:embed="rId3"/>
          <a:stretch>
            <a:fillRect/>
          </a:stretch>
        </p:blipFill>
        <p:spPr>
          <a:xfrm>
            <a:off x="4933708" y="1400659"/>
            <a:ext cx="4037764" cy="2353371"/>
          </a:xfrm>
          <a:prstGeom prst="rect">
            <a:avLst/>
          </a:prstGeom>
        </p:spPr>
      </p:pic>
    </p:spTree>
    <p:extLst>
      <p:ext uri="{BB962C8B-B14F-4D97-AF65-F5344CB8AC3E}">
        <p14:creationId xmlns:p14="http://schemas.microsoft.com/office/powerpoint/2010/main" val="1978905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Breakouts </a:t>
            </a:r>
            <a:endParaRPr dirty="0"/>
          </a:p>
        </p:txBody>
      </p:sp>
      <p:sp>
        <p:nvSpPr>
          <p:cNvPr id="100" name="Google Shape;100;p16"/>
          <p:cNvSpPr txBox="1">
            <a:spLocks noGrp="1"/>
          </p:cNvSpPr>
          <p:nvPr>
            <p:ph type="body" idx="1"/>
          </p:nvPr>
        </p:nvSpPr>
        <p:spPr>
          <a:xfrm>
            <a:off x="191470" y="1444639"/>
            <a:ext cx="5932884" cy="1743644"/>
          </a:xfrm>
          <a:prstGeom prst="rect">
            <a:avLst/>
          </a:prstGeom>
        </p:spPr>
        <p:txBody>
          <a:bodyPr spcFirstLastPara="1" wrap="square" lIns="91425" tIns="91425" rIns="91425" bIns="91425" anchor="t" anchorCtr="0">
            <a:noAutofit/>
          </a:bodyPr>
          <a:lstStyle/>
          <a:p>
            <a:pPr lvl="1">
              <a:spcBef>
                <a:spcPts val="600"/>
              </a:spcBef>
              <a:buChar char="▣"/>
            </a:pPr>
            <a:r>
              <a:rPr lang="en-US" sz="1800" dirty="0"/>
              <a:t>Breakouts are when students are divided into groups and sent to their own private rooms</a:t>
            </a:r>
          </a:p>
          <a:p>
            <a:pPr lvl="2">
              <a:spcBef>
                <a:spcPts val="600"/>
              </a:spcBef>
              <a:buChar char="▣"/>
            </a:pPr>
            <a:r>
              <a:rPr lang="en-US" sz="1800" dirty="0"/>
              <a:t>Can manipulate items in the room and freely speak to their teammates </a:t>
            </a:r>
          </a:p>
          <a:p>
            <a:pPr lvl="2">
              <a:spcBef>
                <a:spcPts val="600"/>
              </a:spcBef>
              <a:buChar char="▣"/>
            </a:pPr>
            <a:r>
              <a:rPr lang="en-US" sz="1800" dirty="0"/>
              <a:t>To message your team members, simply send a message in the pod labeled “</a:t>
            </a:r>
            <a:r>
              <a:rPr lang="en-US" sz="1800" b="1" dirty="0"/>
              <a:t>Breakout # Chat</a:t>
            </a:r>
            <a:r>
              <a:rPr lang="en-US" sz="1800" dirty="0"/>
              <a:t>”</a:t>
            </a:r>
          </a:p>
          <a:p>
            <a:pPr lvl="2">
              <a:spcBef>
                <a:spcPts val="600"/>
              </a:spcBef>
              <a:buChar char="▣"/>
            </a:pPr>
            <a:r>
              <a:rPr lang="en-US" sz="1800" dirty="0"/>
              <a:t>To write notes in your room, directly type into the “</a:t>
            </a:r>
            <a:r>
              <a:rPr lang="en-US" sz="1800" b="1" dirty="0"/>
              <a:t>Breakout # Notes</a:t>
            </a:r>
            <a:r>
              <a:rPr lang="en-US" sz="1800" dirty="0"/>
              <a:t>” pod</a:t>
            </a:r>
          </a:p>
          <a:p>
            <a:pPr lvl="2">
              <a:spcBef>
                <a:spcPts val="600"/>
              </a:spcBef>
              <a:buChar char="▣"/>
            </a:pPr>
            <a:endParaRPr lang="en-US" sz="1800"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pic>
        <p:nvPicPr>
          <p:cNvPr id="2" name="Picture 1">
            <a:extLst>
              <a:ext uri="{FF2B5EF4-FFF2-40B4-BE49-F238E27FC236}">
                <a16:creationId xmlns:a16="http://schemas.microsoft.com/office/drawing/2014/main" id="{A44DF68B-F263-4FEE-ABAC-F5CD8C3FC876}"/>
              </a:ext>
            </a:extLst>
          </p:cNvPr>
          <p:cNvPicPr>
            <a:picLocks noChangeAspect="1"/>
          </p:cNvPicPr>
          <p:nvPr/>
        </p:nvPicPr>
        <p:blipFill>
          <a:blip r:embed="rId3"/>
          <a:stretch>
            <a:fillRect/>
          </a:stretch>
        </p:blipFill>
        <p:spPr>
          <a:xfrm>
            <a:off x="6483955" y="182596"/>
            <a:ext cx="2072820" cy="2200847"/>
          </a:xfrm>
          <a:prstGeom prst="rect">
            <a:avLst/>
          </a:prstGeom>
        </p:spPr>
      </p:pic>
      <p:pic>
        <p:nvPicPr>
          <p:cNvPr id="3" name="Picture 2">
            <a:extLst>
              <a:ext uri="{FF2B5EF4-FFF2-40B4-BE49-F238E27FC236}">
                <a16:creationId xmlns:a16="http://schemas.microsoft.com/office/drawing/2014/main" id="{B544EBF9-C0A3-49B9-97DB-B81E5139AFE7}"/>
              </a:ext>
            </a:extLst>
          </p:cNvPr>
          <p:cNvPicPr>
            <a:picLocks noChangeAspect="1"/>
          </p:cNvPicPr>
          <p:nvPr/>
        </p:nvPicPr>
        <p:blipFill>
          <a:blip r:embed="rId4"/>
          <a:stretch>
            <a:fillRect/>
          </a:stretch>
        </p:blipFill>
        <p:spPr>
          <a:xfrm>
            <a:off x="6511389" y="2571750"/>
            <a:ext cx="2017951" cy="2286198"/>
          </a:xfrm>
          <a:prstGeom prst="rect">
            <a:avLst/>
          </a:prstGeom>
        </p:spPr>
      </p:pic>
    </p:spTree>
    <p:extLst>
      <p:ext uri="{BB962C8B-B14F-4D97-AF65-F5344CB8AC3E}">
        <p14:creationId xmlns:p14="http://schemas.microsoft.com/office/powerpoint/2010/main" val="68537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Breakouts (Cont’d)</a:t>
            </a:r>
            <a:endParaRPr dirty="0"/>
          </a:p>
        </p:txBody>
      </p:sp>
      <p:sp>
        <p:nvSpPr>
          <p:cNvPr id="100" name="Google Shape;100;p16"/>
          <p:cNvSpPr txBox="1">
            <a:spLocks noGrp="1"/>
          </p:cNvSpPr>
          <p:nvPr>
            <p:ph type="body" idx="1"/>
          </p:nvPr>
        </p:nvSpPr>
        <p:spPr>
          <a:xfrm>
            <a:off x="159572" y="1307805"/>
            <a:ext cx="6347554" cy="1881962"/>
          </a:xfrm>
          <a:prstGeom prst="rect">
            <a:avLst/>
          </a:prstGeom>
        </p:spPr>
        <p:txBody>
          <a:bodyPr spcFirstLastPara="1" wrap="square" lIns="91425" tIns="91425" rIns="91425" bIns="91425" anchor="t" anchorCtr="0">
            <a:noAutofit/>
          </a:bodyPr>
          <a:lstStyle/>
          <a:p>
            <a:pPr lvl="1">
              <a:spcBef>
                <a:spcPts val="600"/>
              </a:spcBef>
              <a:buChar char="▣"/>
            </a:pPr>
            <a:r>
              <a:rPr lang="en-US" sz="1700" dirty="0"/>
              <a:t>To share your screen:</a:t>
            </a:r>
          </a:p>
          <a:p>
            <a:pPr lvl="2">
              <a:spcBef>
                <a:spcPts val="600"/>
              </a:spcBef>
              <a:buChar char="▣"/>
            </a:pPr>
            <a:r>
              <a:rPr lang="en-US" sz="1700" dirty="0"/>
              <a:t>Select the </a:t>
            </a:r>
            <a:r>
              <a:rPr lang="en-US" sz="1700" b="1" dirty="0"/>
              <a:t>screen button </a:t>
            </a:r>
            <a:r>
              <a:rPr lang="en-US" sz="1700" dirty="0"/>
              <a:t>and what display you would like to share </a:t>
            </a:r>
          </a:p>
          <a:p>
            <a:pPr lvl="2">
              <a:spcBef>
                <a:spcPts val="600"/>
              </a:spcBef>
              <a:buChar char="▣"/>
            </a:pPr>
            <a:r>
              <a:rPr lang="en-US" sz="1700" dirty="0"/>
              <a:t>Best to share your screen through the downloaded application </a:t>
            </a:r>
          </a:p>
          <a:p>
            <a:pPr lvl="1">
              <a:spcBef>
                <a:spcPts val="600"/>
              </a:spcBef>
              <a:buChar char="▣"/>
            </a:pPr>
            <a:r>
              <a:rPr lang="en-US" sz="1700" dirty="0"/>
              <a:t>To upload a document:</a:t>
            </a:r>
          </a:p>
          <a:p>
            <a:pPr lvl="2">
              <a:spcBef>
                <a:spcPts val="600"/>
              </a:spcBef>
              <a:buChar char="▣"/>
            </a:pPr>
            <a:r>
              <a:rPr lang="en-US" sz="1700" dirty="0"/>
              <a:t>Select the </a:t>
            </a:r>
            <a:r>
              <a:rPr lang="en-US" sz="1700" b="1" dirty="0"/>
              <a:t>document button </a:t>
            </a:r>
            <a:r>
              <a:rPr lang="en-US" sz="1700" dirty="0"/>
              <a:t>and upload a </a:t>
            </a:r>
            <a:r>
              <a:rPr lang="en-US" sz="1700" b="1" dirty="0"/>
              <a:t>PDF</a:t>
            </a:r>
            <a:r>
              <a:rPr lang="en-US" sz="1700" dirty="0"/>
              <a:t> or </a:t>
            </a:r>
            <a:r>
              <a:rPr lang="en-US" sz="1700" b="1" dirty="0"/>
              <a:t>PPT </a:t>
            </a:r>
            <a:r>
              <a:rPr lang="en-US" sz="1700" dirty="0"/>
              <a:t>(all other documents </a:t>
            </a:r>
            <a:r>
              <a:rPr lang="en-US" sz="1700"/>
              <a:t>like Excel or Word </a:t>
            </a:r>
            <a:r>
              <a:rPr lang="en-US" sz="1700" dirty="0"/>
              <a:t>need to be converted)</a:t>
            </a:r>
            <a:endParaRPr lang="en-US" sz="1700" b="1" dirty="0"/>
          </a:p>
          <a:p>
            <a:pPr lvl="1">
              <a:spcBef>
                <a:spcPts val="600"/>
              </a:spcBef>
              <a:buChar char="▣"/>
            </a:pPr>
            <a:r>
              <a:rPr lang="en-US" sz="1700" dirty="0"/>
              <a:t>To draw up an image or note:</a:t>
            </a:r>
          </a:p>
          <a:p>
            <a:pPr lvl="2">
              <a:spcBef>
                <a:spcPts val="600"/>
              </a:spcBef>
              <a:buChar char="▣"/>
            </a:pPr>
            <a:r>
              <a:rPr lang="en-US" sz="1700" dirty="0"/>
              <a:t>Select the </a:t>
            </a:r>
            <a:r>
              <a:rPr lang="en-US" sz="1700" b="1" dirty="0"/>
              <a:t>whiteboard button </a:t>
            </a:r>
            <a:r>
              <a:rPr lang="en-US" sz="1700" dirty="0"/>
              <a:t>which allows you to draw live </a:t>
            </a:r>
          </a:p>
          <a:p>
            <a:pPr lvl="3">
              <a:spcBef>
                <a:spcPts val="600"/>
              </a:spcBef>
              <a:buChar char="▣"/>
            </a:pPr>
            <a:endParaRPr lang="en-US" sz="1800"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pic>
        <p:nvPicPr>
          <p:cNvPr id="3" name="Picture 2">
            <a:extLst>
              <a:ext uri="{FF2B5EF4-FFF2-40B4-BE49-F238E27FC236}">
                <a16:creationId xmlns:a16="http://schemas.microsoft.com/office/drawing/2014/main" id="{C6FAE19A-B91F-4665-A4E3-A7E749E88FC1}"/>
              </a:ext>
            </a:extLst>
          </p:cNvPr>
          <p:cNvPicPr>
            <a:picLocks noChangeAspect="1"/>
          </p:cNvPicPr>
          <p:nvPr/>
        </p:nvPicPr>
        <p:blipFill>
          <a:blip r:embed="rId3"/>
          <a:stretch>
            <a:fillRect/>
          </a:stretch>
        </p:blipFill>
        <p:spPr>
          <a:xfrm>
            <a:off x="6386079" y="1640958"/>
            <a:ext cx="2598349" cy="2506642"/>
          </a:xfrm>
          <a:prstGeom prst="rect">
            <a:avLst/>
          </a:prstGeom>
        </p:spPr>
      </p:pic>
    </p:spTree>
    <p:extLst>
      <p:ext uri="{BB962C8B-B14F-4D97-AF65-F5344CB8AC3E}">
        <p14:creationId xmlns:p14="http://schemas.microsoft.com/office/powerpoint/2010/main" val="2516583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ctrTitle"/>
          </p:nvPr>
        </p:nvSpPr>
        <p:spPr>
          <a:xfrm>
            <a:off x="685799" y="2897794"/>
            <a:ext cx="4598581" cy="1432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Troubleshooting</a:t>
            </a:r>
            <a:endParaRPr dirty="0"/>
          </a:p>
        </p:txBody>
      </p:sp>
      <p:sp>
        <p:nvSpPr>
          <p:cNvPr id="87" name="Google Shape;87;p14"/>
          <p:cNvSpPr txBox="1">
            <a:spLocks noGrp="1"/>
          </p:cNvSpPr>
          <p:nvPr>
            <p:ph type="subTitle" idx="1"/>
          </p:nvPr>
        </p:nvSpPr>
        <p:spPr>
          <a:xfrm>
            <a:off x="6101100" y="2863389"/>
            <a:ext cx="2446500" cy="143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Let’s get to fixing! </a:t>
            </a:r>
            <a:endParaRPr dirty="0"/>
          </a:p>
        </p:txBody>
      </p:sp>
      <p:sp>
        <p:nvSpPr>
          <p:cNvPr id="88" name="Google Shape;88;p14"/>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4" name="Google Shape;67;p12">
            <a:extLst>
              <a:ext uri="{FF2B5EF4-FFF2-40B4-BE49-F238E27FC236}">
                <a16:creationId xmlns:a16="http://schemas.microsoft.com/office/drawing/2014/main" id="{27143EA9-300A-403D-85B8-1C079B4FE2CE}"/>
              </a:ext>
            </a:extLst>
          </p:cNvPr>
          <p:cNvSpPr txBox="1">
            <a:spLocks/>
          </p:cNvSpPr>
          <p:nvPr/>
        </p:nvSpPr>
        <p:spPr>
          <a:xfrm>
            <a:off x="691200" y="628125"/>
            <a:ext cx="7761600" cy="493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1pPr>
            <a:lvl2pPr marR="0" lvl="1"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2pPr>
            <a:lvl3pPr marR="0" lvl="2"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3pPr>
            <a:lvl4pPr marR="0" lvl="3"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4pPr>
            <a:lvl5pPr marR="0" lvl="4"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5pPr>
            <a:lvl6pPr marR="0" lvl="5"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6pPr>
            <a:lvl7pPr marR="0" lvl="6"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7pPr>
            <a:lvl8pPr marR="0" lvl="7"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8pPr>
            <a:lvl9pPr marR="0" lvl="8"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9pPr>
          </a:lstStyle>
          <a:p>
            <a:r>
              <a:rPr lang="en-US" sz="3200" dirty="0"/>
              <a:t>“I Cannot Get Into The Meeting”</a:t>
            </a:r>
          </a:p>
        </p:txBody>
      </p:sp>
      <p:sp>
        <p:nvSpPr>
          <p:cNvPr id="15" name="Google Shape;68;p12">
            <a:extLst>
              <a:ext uri="{FF2B5EF4-FFF2-40B4-BE49-F238E27FC236}">
                <a16:creationId xmlns:a16="http://schemas.microsoft.com/office/drawing/2014/main" id="{CD511FEB-FDC9-469C-BD83-C7A618DB5D7A}"/>
              </a:ext>
            </a:extLst>
          </p:cNvPr>
          <p:cNvSpPr txBox="1"/>
          <p:nvPr/>
        </p:nvSpPr>
        <p:spPr>
          <a:xfrm>
            <a:off x="691200" y="1542994"/>
            <a:ext cx="3669300" cy="22293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#1</a:t>
            </a:r>
            <a:endParaRPr dirty="0">
              <a:solidFill>
                <a:schemeClr val="accent1"/>
              </a:solidFill>
              <a:latin typeface="Montserrat"/>
              <a:ea typeface="Montserrat"/>
              <a:cs typeface="Montserrat"/>
              <a:sym typeface="Montserrat"/>
            </a:endParaRPr>
          </a:p>
          <a:p>
            <a:pPr marL="0" lvl="0" indent="0" algn="l" rtl="0">
              <a:spcBef>
                <a:spcPts val="600"/>
              </a:spcBef>
              <a:spcAft>
                <a:spcPts val="0"/>
              </a:spcAft>
              <a:buClr>
                <a:schemeClr val="dk1"/>
              </a:buClr>
              <a:buSzPts val="1100"/>
              <a:buFont typeface="Arial"/>
              <a:buNone/>
            </a:pPr>
            <a:r>
              <a:rPr lang="en-US" dirty="0">
                <a:solidFill>
                  <a:srgbClr val="454F5B"/>
                </a:solidFill>
                <a:latin typeface="Montserrat"/>
                <a:ea typeface="Montserrat"/>
                <a:cs typeface="Montserrat"/>
                <a:sym typeface="Montserrat"/>
              </a:rPr>
              <a:t>Make sure you have disconnected from the VPN! The VPN severely restricts bandwidth</a:t>
            </a:r>
            <a:endParaRPr sz="1200" dirty="0">
              <a:solidFill>
                <a:srgbClr val="454F5B"/>
              </a:solidFill>
              <a:latin typeface="Montserrat"/>
              <a:ea typeface="Montserrat"/>
              <a:cs typeface="Montserrat"/>
              <a:sym typeface="Montserrat"/>
            </a:endParaRPr>
          </a:p>
          <a:p>
            <a:pPr marL="0" lvl="0" indent="0" algn="l" rtl="0">
              <a:spcBef>
                <a:spcPts val="600"/>
              </a:spcBef>
              <a:spcAft>
                <a:spcPts val="0"/>
              </a:spcAft>
              <a:buNone/>
            </a:pPr>
            <a:endParaRPr sz="1200" dirty="0">
              <a:solidFill>
                <a:srgbClr val="454F5B"/>
              </a:solidFill>
              <a:latin typeface="Montserrat"/>
              <a:ea typeface="Montserrat"/>
              <a:cs typeface="Montserrat"/>
              <a:sym typeface="Montserrat"/>
            </a:endParaRPr>
          </a:p>
        </p:txBody>
      </p:sp>
      <p:sp>
        <p:nvSpPr>
          <p:cNvPr id="16" name="Google Shape;69;p12">
            <a:extLst>
              <a:ext uri="{FF2B5EF4-FFF2-40B4-BE49-F238E27FC236}">
                <a16:creationId xmlns:a16="http://schemas.microsoft.com/office/drawing/2014/main" id="{77FA5351-4BB0-4F2D-94C4-21657E1044BE}"/>
              </a:ext>
            </a:extLst>
          </p:cNvPr>
          <p:cNvSpPr txBox="1"/>
          <p:nvPr/>
        </p:nvSpPr>
        <p:spPr>
          <a:xfrm>
            <a:off x="4783502" y="1542993"/>
            <a:ext cx="3829500" cy="22293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#2</a:t>
            </a:r>
            <a:endParaRPr dirty="0">
              <a:solidFill>
                <a:schemeClr val="accent1"/>
              </a:solidFill>
              <a:latin typeface="Montserrat"/>
              <a:ea typeface="Montserrat"/>
              <a:cs typeface="Montserrat"/>
              <a:sym typeface="Montserrat"/>
            </a:endParaRPr>
          </a:p>
          <a:p>
            <a:pPr marL="0" lvl="0" indent="0" algn="l" rtl="0">
              <a:spcBef>
                <a:spcPts val="600"/>
              </a:spcBef>
              <a:spcAft>
                <a:spcPts val="0"/>
              </a:spcAft>
              <a:buNone/>
            </a:pPr>
            <a:r>
              <a:rPr lang="en" dirty="0">
                <a:solidFill>
                  <a:srgbClr val="454F5B"/>
                </a:solidFill>
                <a:latin typeface="Montserrat"/>
                <a:ea typeface="Montserrat"/>
                <a:cs typeface="Montserrat"/>
                <a:sym typeface="Montserrat"/>
              </a:rPr>
              <a:t>Click </a:t>
            </a:r>
            <a:r>
              <a:rPr lang="en-US" dirty="0">
                <a:solidFill>
                  <a:srgbClr val="454F5B"/>
                </a:solidFill>
                <a:latin typeface="Montserrat"/>
                <a:ea typeface="Montserrat"/>
                <a:cs typeface="Montserrat"/>
                <a:sym typeface="Montserrat"/>
              </a:rPr>
              <a:t>the help link on the meeting login page. Test your connection by following the prompted steps</a:t>
            </a:r>
            <a:endParaRPr dirty="0">
              <a:solidFill>
                <a:srgbClr val="454F5B"/>
              </a:solidFill>
              <a:latin typeface="Montserrat"/>
              <a:ea typeface="Montserrat"/>
              <a:cs typeface="Montserrat"/>
              <a:sym typeface="Montserrat"/>
            </a:endParaRPr>
          </a:p>
        </p:txBody>
      </p:sp>
      <p:sp>
        <p:nvSpPr>
          <p:cNvPr id="18" name="Google Shape;71;p12">
            <a:extLst>
              <a:ext uri="{FF2B5EF4-FFF2-40B4-BE49-F238E27FC236}">
                <a16:creationId xmlns:a16="http://schemas.microsoft.com/office/drawing/2014/main" id="{270B520C-C782-41EB-998C-C097C7A5E4CF}"/>
              </a:ext>
            </a:extLst>
          </p:cNvPr>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17</a:t>
            </a:fld>
            <a:endParaRPr/>
          </a:p>
        </p:txBody>
      </p:sp>
      <p:sp>
        <p:nvSpPr>
          <p:cNvPr id="20" name="TextBox 19">
            <a:extLst>
              <a:ext uri="{FF2B5EF4-FFF2-40B4-BE49-F238E27FC236}">
                <a16:creationId xmlns:a16="http://schemas.microsoft.com/office/drawing/2014/main" id="{ECEC8106-BB39-4964-8448-36DAA5E502DB}"/>
              </a:ext>
            </a:extLst>
          </p:cNvPr>
          <p:cNvSpPr txBox="1"/>
          <p:nvPr/>
        </p:nvSpPr>
        <p:spPr>
          <a:xfrm>
            <a:off x="2286001" y="3256768"/>
            <a:ext cx="4572000" cy="1031051"/>
          </a:xfrm>
          <a:prstGeom prst="rect">
            <a:avLst/>
          </a:prstGeom>
          <a:noFill/>
        </p:spPr>
        <p:txBody>
          <a:bodyPr wrap="square">
            <a:sp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#3</a:t>
            </a:r>
            <a:endParaRPr lang="en-US" dirty="0">
              <a:solidFill>
                <a:schemeClr val="accent1"/>
              </a:solidFill>
              <a:latin typeface="Montserrat"/>
              <a:ea typeface="Montserrat"/>
              <a:cs typeface="Montserrat"/>
              <a:sym typeface="Montserrat"/>
            </a:endParaRPr>
          </a:p>
          <a:p>
            <a:pPr marL="0" lvl="0" indent="0" algn="l" rtl="0">
              <a:spcBef>
                <a:spcPts val="600"/>
              </a:spcBef>
              <a:spcAft>
                <a:spcPts val="0"/>
              </a:spcAft>
              <a:buClr>
                <a:schemeClr val="dk1"/>
              </a:buClr>
              <a:buSzPts val="1100"/>
              <a:buFont typeface="Arial"/>
              <a:buNone/>
            </a:pPr>
            <a:r>
              <a:rPr lang="en-US" dirty="0">
                <a:solidFill>
                  <a:srgbClr val="454F5B"/>
                </a:solidFill>
                <a:latin typeface="Montserrat"/>
                <a:ea typeface="Montserrat"/>
                <a:cs typeface="Montserrat"/>
                <a:sym typeface="Montserrat"/>
              </a:rPr>
              <a:t>If using a web browser, make sure your flash player is enabled and popup blocking software is turned off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4" name="Google Shape;67;p12">
            <a:extLst>
              <a:ext uri="{FF2B5EF4-FFF2-40B4-BE49-F238E27FC236}">
                <a16:creationId xmlns:a16="http://schemas.microsoft.com/office/drawing/2014/main" id="{27143EA9-300A-403D-85B8-1C079B4FE2CE}"/>
              </a:ext>
            </a:extLst>
          </p:cNvPr>
          <p:cNvSpPr txBox="1">
            <a:spLocks/>
          </p:cNvSpPr>
          <p:nvPr/>
        </p:nvSpPr>
        <p:spPr>
          <a:xfrm>
            <a:off x="691200" y="628125"/>
            <a:ext cx="7761600" cy="493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1pPr>
            <a:lvl2pPr marR="0" lvl="1"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2pPr>
            <a:lvl3pPr marR="0" lvl="2"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3pPr>
            <a:lvl4pPr marR="0" lvl="3"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4pPr>
            <a:lvl5pPr marR="0" lvl="4"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5pPr>
            <a:lvl6pPr marR="0" lvl="5"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6pPr>
            <a:lvl7pPr marR="0" lvl="6"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7pPr>
            <a:lvl8pPr marR="0" lvl="7"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8pPr>
            <a:lvl9pPr marR="0" lvl="8"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9pPr>
          </a:lstStyle>
          <a:p>
            <a:endParaRPr lang="en-US" sz="4800" dirty="0"/>
          </a:p>
        </p:txBody>
      </p:sp>
      <p:sp>
        <p:nvSpPr>
          <p:cNvPr id="18" name="Google Shape;71;p12">
            <a:extLst>
              <a:ext uri="{FF2B5EF4-FFF2-40B4-BE49-F238E27FC236}">
                <a16:creationId xmlns:a16="http://schemas.microsoft.com/office/drawing/2014/main" id="{270B520C-C782-41EB-998C-C097C7A5E4CF}"/>
              </a:ext>
            </a:extLst>
          </p:cNvPr>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18</a:t>
            </a:fld>
            <a:endParaRPr/>
          </a:p>
        </p:txBody>
      </p:sp>
      <p:sp>
        <p:nvSpPr>
          <p:cNvPr id="7" name="Google Shape;127;p19">
            <a:extLst>
              <a:ext uri="{FF2B5EF4-FFF2-40B4-BE49-F238E27FC236}">
                <a16:creationId xmlns:a16="http://schemas.microsoft.com/office/drawing/2014/main" id="{2C3B379B-FFE9-4EFA-B947-55410BA42796}"/>
              </a:ext>
            </a:extLst>
          </p:cNvPr>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 Cannot H</a:t>
            </a:r>
            <a:r>
              <a:rPr lang="en-US" dirty="0"/>
              <a:t>e</a:t>
            </a:r>
            <a:r>
              <a:rPr lang="en" dirty="0"/>
              <a:t>ar Any Audio”</a:t>
            </a:r>
            <a:endParaRPr dirty="0"/>
          </a:p>
        </p:txBody>
      </p:sp>
      <p:sp>
        <p:nvSpPr>
          <p:cNvPr id="9" name="Google Shape;129;p19">
            <a:extLst>
              <a:ext uri="{FF2B5EF4-FFF2-40B4-BE49-F238E27FC236}">
                <a16:creationId xmlns:a16="http://schemas.microsoft.com/office/drawing/2014/main" id="{5DC6BEDE-4E45-4DCC-9114-A524B609D192}"/>
              </a:ext>
            </a:extLst>
          </p:cNvPr>
          <p:cNvSpPr txBox="1">
            <a:spLocks/>
          </p:cNvSpPr>
          <p:nvPr/>
        </p:nvSpPr>
        <p:spPr>
          <a:xfrm>
            <a:off x="3321088" y="1393425"/>
            <a:ext cx="2501700" cy="29892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1800" b="1" dirty="0">
                <a:solidFill>
                  <a:schemeClr val="accent1">
                    <a:lumMod val="60000"/>
                    <a:lumOff val="40000"/>
                  </a:schemeClr>
                </a:solidFill>
                <a:latin typeface="Montserrat" panose="020B0604020202020204" charset="0"/>
              </a:rPr>
              <a:t>Tip #2</a:t>
            </a:r>
          </a:p>
          <a:p>
            <a:pPr>
              <a:spcBef>
                <a:spcPts val="600"/>
              </a:spcBef>
            </a:pPr>
            <a:r>
              <a:rPr lang="en-US" sz="1800" dirty="0">
                <a:solidFill>
                  <a:schemeClr val="tx2">
                    <a:lumMod val="25000"/>
                  </a:schemeClr>
                </a:solidFill>
                <a:latin typeface="Montserrat" panose="020B0604020202020204" charset="0"/>
              </a:rPr>
              <a:t>Be sure to be off the VPN as it can cause audio connection issues</a:t>
            </a:r>
            <a:endParaRPr lang="en-US" sz="1800" dirty="0"/>
          </a:p>
        </p:txBody>
      </p:sp>
      <p:sp>
        <p:nvSpPr>
          <p:cNvPr id="10" name="Google Shape;130;p19">
            <a:extLst>
              <a:ext uri="{FF2B5EF4-FFF2-40B4-BE49-F238E27FC236}">
                <a16:creationId xmlns:a16="http://schemas.microsoft.com/office/drawing/2014/main" id="{367D4973-B17E-47F1-B22E-15E3B4AFDB71}"/>
              </a:ext>
            </a:extLst>
          </p:cNvPr>
          <p:cNvSpPr txBox="1">
            <a:spLocks/>
          </p:cNvSpPr>
          <p:nvPr/>
        </p:nvSpPr>
        <p:spPr>
          <a:xfrm>
            <a:off x="5950975" y="1393425"/>
            <a:ext cx="2501700" cy="29892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1800" b="1" dirty="0">
                <a:solidFill>
                  <a:schemeClr val="accent1">
                    <a:lumMod val="60000"/>
                    <a:lumOff val="40000"/>
                  </a:schemeClr>
                </a:solidFill>
                <a:latin typeface="Montserrat" panose="020B0604020202020204" charset="0"/>
              </a:rPr>
              <a:t>Tip #3</a:t>
            </a: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EFF1F3">
                    <a:lumMod val="25000"/>
                  </a:srgbClr>
                </a:solidFill>
                <a:effectLst/>
                <a:uLnTx/>
                <a:uFillTx/>
                <a:latin typeface="Montserrat" panose="020B0604020202020204" charset="0"/>
                <a:cs typeface="Arial"/>
                <a:sym typeface="Arial"/>
              </a:rPr>
              <a:t>If idle for too long (like returning from lunch), refresh the classroom by logging off and back on</a:t>
            </a:r>
          </a:p>
        </p:txBody>
      </p:sp>
      <p:sp>
        <p:nvSpPr>
          <p:cNvPr id="22" name="Google Shape;128;p19">
            <a:extLst>
              <a:ext uri="{FF2B5EF4-FFF2-40B4-BE49-F238E27FC236}">
                <a16:creationId xmlns:a16="http://schemas.microsoft.com/office/drawing/2014/main" id="{62605BF3-00C2-415C-A065-276E2350F4C1}"/>
              </a:ext>
            </a:extLst>
          </p:cNvPr>
          <p:cNvSpPr txBox="1">
            <a:spLocks noGrp="1"/>
          </p:cNvSpPr>
          <p:nvPr>
            <p:ph type="body" idx="1"/>
          </p:nvPr>
        </p:nvSpPr>
        <p:spPr>
          <a:xfrm>
            <a:off x="691200" y="1393425"/>
            <a:ext cx="2501700" cy="2989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dirty="0">
                <a:solidFill>
                  <a:schemeClr val="accent1">
                    <a:lumMod val="60000"/>
                    <a:lumOff val="40000"/>
                  </a:schemeClr>
                </a:solidFill>
              </a:rPr>
              <a:t>Tip #1</a:t>
            </a:r>
            <a:endParaRPr sz="1800" b="1" dirty="0">
              <a:solidFill>
                <a:schemeClr val="accent1">
                  <a:lumMod val="60000"/>
                  <a:lumOff val="40000"/>
                </a:schemeClr>
              </a:solidFill>
            </a:endParaRPr>
          </a:p>
          <a:p>
            <a:pPr marL="0" lvl="0" indent="0" algn="l" rtl="0">
              <a:spcBef>
                <a:spcPts val="600"/>
              </a:spcBef>
              <a:spcAft>
                <a:spcPts val="0"/>
              </a:spcAft>
              <a:buNone/>
            </a:pPr>
            <a:r>
              <a:rPr lang="en" sz="1800" dirty="0">
                <a:solidFill>
                  <a:schemeClr val="tx2">
                    <a:lumMod val="25000"/>
                  </a:schemeClr>
                </a:solidFill>
              </a:rPr>
              <a:t>Make sure speakers are on and volume is turned up! The volume icon will glow </a:t>
            </a:r>
            <a:r>
              <a:rPr lang="en" sz="1800" dirty="0">
                <a:solidFill>
                  <a:schemeClr val="accent2">
                    <a:lumMod val="75000"/>
                  </a:schemeClr>
                </a:solidFill>
              </a:rPr>
              <a:t>green</a:t>
            </a:r>
            <a:r>
              <a:rPr lang="en" sz="1800" dirty="0">
                <a:solidFill>
                  <a:schemeClr val="tx2">
                    <a:lumMod val="25000"/>
                  </a:schemeClr>
                </a:solidFill>
              </a:rPr>
              <a:t> if on</a:t>
            </a:r>
            <a:endParaRPr sz="1800" dirty="0">
              <a:solidFill>
                <a:schemeClr val="tx2">
                  <a:lumMod val="25000"/>
                </a:schemeClr>
              </a:solidFill>
            </a:endParaRPr>
          </a:p>
        </p:txBody>
      </p:sp>
    </p:spTree>
    <p:extLst>
      <p:ext uri="{BB962C8B-B14F-4D97-AF65-F5344CB8AC3E}">
        <p14:creationId xmlns:p14="http://schemas.microsoft.com/office/powerpoint/2010/main" val="813776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4" name="Google Shape;67;p12">
            <a:extLst>
              <a:ext uri="{FF2B5EF4-FFF2-40B4-BE49-F238E27FC236}">
                <a16:creationId xmlns:a16="http://schemas.microsoft.com/office/drawing/2014/main" id="{27143EA9-300A-403D-85B8-1C079B4FE2CE}"/>
              </a:ext>
            </a:extLst>
          </p:cNvPr>
          <p:cNvSpPr txBox="1">
            <a:spLocks/>
          </p:cNvSpPr>
          <p:nvPr/>
        </p:nvSpPr>
        <p:spPr>
          <a:xfrm>
            <a:off x="691200" y="628125"/>
            <a:ext cx="7761600" cy="493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1pPr>
            <a:lvl2pPr marR="0" lvl="1"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2pPr>
            <a:lvl3pPr marR="0" lvl="2"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3pPr>
            <a:lvl4pPr marR="0" lvl="3"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4pPr>
            <a:lvl5pPr marR="0" lvl="4"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5pPr>
            <a:lvl6pPr marR="0" lvl="5"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6pPr>
            <a:lvl7pPr marR="0" lvl="6"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7pPr>
            <a:lvl8pPr marR="0" lvl="7"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8pPr>
            <a:lvl9pPr marR="0" lvl="8"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9pPr>
          </a:lstStyle>
          <a:p>
            <a:r>
              <a:rPr lang="en-US" sz="3200" dirty="0"/>
              <a:t>“My Audio Is Choppy”</a:t>
            </a:r>
          </a:p>
        </p:txBody>
      </p:sp>
      <p:sp>
        <p:nvSpPr>
          <p:cNvPr id="15" name="Google Shape;68;p12">
            <a:extLst>
              <a:ext uri="{FF2B5EF4-FFF2-40B4-BE49-F238E27FC236}">
                <a16:creationId xmlns:a16="http://schemas.microsoft.com/office/drawing/2014/main" id="{CD511FEB-FDC9-469C-BD83-C7A618DB5D7A}"/>
              </a:ext>
            </a:extLst>
          </p:cNvPr>
          <p:cNvSpPr txBox="1"/>
          <p:nvPr/>
        </p:nvSpPr>
        <p:spPr>
          <a:xfrm>
            <a:off x="691200" y="1542994"/>
            <a:ext cx="3669300" cy="22293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#1</a:t>
            </a:r>
            <a:endParaRPr dirty="0">
              <a:solidFill>
                <a:schemeClr val="accent1"/>
              </a:solidFill>
              <a:latin typeface="Montserrat"/>
              <a:ea typeface="Montserrat"/>
              <a:cs typeface="Montserrat"/>
              <a:sym typeface="Montserrat"/>
            </a:endParaRPr>
          </a:p>
          <a:p>
            <a:pPr marL="0" lvl="0" indent="0" algn="l" rtl="0">
              <a:spcBef>
                <a:spcPts val="600"/>
              </a:spcBef>
              <a:spcAft>
                <a:spcPts val="0"/>
              </a:spcAft>
              <a:buClr>
                <a:schemeClr val="dk1"/>
              </a:buClr>
              <a:buSzPts val="1100"/>
              <a:buFont typeface="Arial"/>
              <a:buNone/>
            </a:pPr>
            <a:r>
              <a:rPr lang="en-US" dirty="0">
                <a:solidFill>
                  <a:srgbClr val="454F5B"/>
                </a:solidFill>
                <a:latin typeface="Montserrat"/>
                <a:ea typeface="Montserrat"/>
                <a:cs typeface="Montserrat"/>
                <a:sym typeface="Montserrat"/>
              </a:rPr>
              <a:t>Close out of other apps, so that Adobe Connect is the only one up and running! Having other apps open can restrict bandwidth </a:t>
            </a:r>
            <a:endParaRPr sz="1200" dirty="0">
              <a:solidFill>
                <a:srgbClr val="454F5B"/>
              </a:solidFill>
              <a:latin typeface="Montserrat"/>
              <a:ea typeface="Montserrat"/>
              <a:cs typeface="Montserrat"/>
              <a:sym typeface="Montserrat"/>
            </a:endParaRPr>
          </a:p>
          <a:p>
            <a:pPr marL="0" lvl="0" indent="0" algn="l" rtl="0">
              <a:spcBef>
                <a:spcPts val="600"/>
              </a:spcBef>
              <a:spcAft>
                <a:spcPts val="0"/>
              </a:spcAft>
              <a:buNone/>
            </a:pPr>
            <a:endParaRPr sz="1200" dirty="0">
              <a:solidFill>
                <a:srgbClr val="454F5B"/>
              </a:solidFill>
              <a:latin typeface="Montserrat"/>
              <a:ea typeface="Montserrat"/>
              <a:cs typeface="Montserrat"/>
              <a:sym typeface="Montserrat"/>
            </a:endParaRPr>
          </a:p>
        </p:txBody>
      </p:sp>
      <p:sp>
        <p:nvSpPr>
          <p:cNvPr id="16" name="Google Shape;69;p12">
            <a:extLst>
              <a:ext uri="{FF2B5EF4-FFF2-40B4-BE49-F238E27FC236}">
                <a16:creationId xmlns:a16="http://schemas.microsoft.com/office/drawing/2014/main" id="{77FA5351-4BB0-4F2D-94C4-21657E1044BE}"/>
              </a:ext>
            </a:extLst>
          </p:cNvPr>
          <p:cNvSpPr txBox="1"/>
          <p:nvPr/>
        </p:nvSpPr>
        <p:spPr>
          <a:xfrm>
            <a:off x="4783502" y="1542993"/>
            <a:ext cx="3829500" cy="22293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#2</a:t>
            </a:r>
            <a:endParaRPr dirty="0">
              <a:solidFill>
                <a:schemeClr val="accent1"/>
              </a:solidFill>
              <a:latin typeface="Montserrat"/>
              <a:ea typeface="Montserrat"/>
              <a:cs typeface="Montserrat"/>
              <a:sym typeface="Montserrat"/>
            </a:endParaRPr>
          </a:p>
          <a:p>
            <a:pPr marL="0" lvl="0" indent="0" algn="l" rtl="0">
              <a:spcBef>
                <a:spcPts val="600"/>
              </a:spcBef>
              <a:spcAft>
                <a:spcPts val="0"/>
              </a:spcAft>
              <a:buNone/>
            </a:pPr>
            <a:r>
              <a:rPr lang="en-US" dirty="0">
                <a:solidFill>
                  <a:srgbClr val="454F5B"/>
                </a:solidFill>
                <a:latin typeface="Montserrat"/>
                <a:ea typeface="Montserrat"/>
                <a:cs typeface="Montserrat"/>
                <a:sym typeface="Montserrat"/>
              </a:rPr>
              <a:t>If using a web browser, try using the Adobe Connect desktop application instead </a:t>
            </a:r>
            <a:endParaRPr dirty="0">
              <a:solidFill>
                <a:srgbClr val="454F5B"/>
              </a:solidFill>
              <a:latin typeface="Montserrat"/>
              <a:ea typeface="Montserrat"/>
              <a:cs typeface="Montserrat"/>
              <a:sym typeface="Montserrat"/>
            </a:endParaRPr>
          </a:p>
        </p:txBody>
      </p:sp>
      <p:sp>
        <p:nvSpPr>
          <p:cNvPr id="18" name="Google Shape;71;p12">
            <a:extLst>
              <a:ext uri="{FF2B5EF4-FFF2-40B4-BE49-F238E27FC236}">
                <a16:creationId xmlns:a16="http://schemas.microsoft.com/office/drawing/2014/main" id="{270B520C-C782-41EB-998C-C097C7A5E4CF}"/>
              </a:ext>
            </a:extLst>
          </p:cNvPr>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19</a:t>
            </a:fld>
            <a:endParaRPr/>
          </a:p>
        </p:txBody>
      </p:sp>
      <p:sp>
        <p:nvSpPr>
          <p:cNvPr id="20" name="TextBox 19">
            <a:extLst>
              <a:ext uri="{FF2B5EF4-FFF2-40B4-BE49-F238E27FC236}">
                <a16:creationId xmlns:a16="http://schemas.microsoft.com/office/drawing/2014/main" id="{ECEC8106-BB39-4964-8448-36DAA5E502DB}"/>
              </a:ext>
            </a:extLst>
          </p:cNvPr>
          <p:cNvSpPr txBox="1"/>
          <p:nvPr/>
        </p:nvSpPr>
        <p:spPr>
          <a:xfrm>
            <a:off x="2286001" y="3256768"/>
            <a:ext cx="4572000" cy="1461939"/>
          </a:xfrm>
          <a:prstGeom prst="rect">
            <a:avLst/>
          </a:prstGeom>
          <a:noFill/>
        </p:spPr>
        <p:txBody>
          <a:bodyPr wrap="square">
            <a:spAutoFit/>
          </a:bodyPr>
          <a:lstStyle/>
          <a:p>
            <a:pPr marL="0" lvl="0" indent="0" algn="l" rtl="0">
              <a:spcBef>
                <a:spcPts val="600"/>
              </a:spcBef>
              <a:spcAft>
                <a:spcPts val="0"/>
              </a:spcAft>
              <a:buNone/>
            </a:pPr>
            <a:r>
              <a:rPr lang="en-US" b="1" dirty="0">
                <a:solidFill>
                  <a:schemeClr val="accent1"/>
                </a:solidFill>
                <a:latin typeface="Montserrat"/>
                <a:ea typeface="Montserrat"/>
                <a:cs typeface="Montserrat"/>
                <a:sym typeface="Montserrat"/>
              </a:rPr>
              <a:t>Tip #3</a:t>
            </a:r>
            <a:endParaRPr lang="en-US" dirty="0">
              <a:solidFill>
                <a:schemeClr val="accent1"/>
              </a:solidFill>
              <a:latin typeface="Montserrat"/>
              <a:ea typeface="Montserrat"/>
              <a:cs typeface="Montserrat"/>
              <a:sym typeface="Montserrat"/>
            </a:endParaRPr>
          </a:p>
          <a:p>
            <a:pPr marL="0" lvl="0" indent="0" algn="l" rtl="0">
              <a:spcBef>
                <a:spcPts val="600"/>
              </a:spcBef>
              <a:spcAft>
                <a:spcPts val="0"/>
              </a:spcAft>
              <a:buClr>
                <a:schemeClr val="dk1"/>
              </a:buClr>
              <a:buSzPts val="1100"/>
              <a:buFont typeface="Arial"/>
              <a:buNone/>
            </a:pPr>
            <a:r>
              <a:rPr lang="en-US" dirty="0">
                <a:solidFill>
                  <a:srgbClr val="454F5B"/>
                </a:solidFill>
                <a:latin typeface="Montserrat"/>
                <a:ea typeface="Montserrat"/>
                <a:cs typeface="Montserrat"/>
                <a:sym typeface="Montserrat"/>
              </a:rPr>
              <a:t>If you cannot be off of a VPN, download the Adobe Connect Mobile app to listen to the audio through there! Follow along on your laptop and be sure to mute your speakers on the laptop to avoid hearing an echo</a:t>
            </a:r>
          </a:p>
        </p:txBody>
      </p:sp>
    </p:spTree>
    <p:extLst>
      <p:ext uri="{BB962C8B-B14F-4D97-AF65-F5344CB8AC3E}">
        <p14:creationId xmlns:p14="http://schemas.microsoft.com/office/powerpoint/2010/main" val="155115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Before Joining The Meeting</a:t>
            </a:r>
            <a:endParaRPr dirty="0"/>
          </a:p>
        </p:txBody>
      </p:sp>
      <p:sp>
        <p:nvSpPr>
          <p:cNvPr id="100" name="Google Shape;100;p16"/>
          <p:cNvSpPr txBox="1">
            <a:spLocks noGrp="1"/>
          </p:cNvSpPr>
          <p:nvPr>
            <p:ph type="body" idx="1"/>
          </p:nvPr>
        </p:nvSpPr>
        <p:spPr>
          <a:xfrm>
            <a:off x="691200" y="1319714"/>
            <a:ext cx="7761600" cy="2868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600" dirty="0"/>
              <a:t>Ensure you have a working laptop or desktop</a:t>
            </a:r>
          </a:p>
          <a:p>
            <a:pPr lvl="1">
              <a:spcBef>
                <a:spcPts val="600"/>
              </a:spcBef>
              <a:buChar char="▣"/>
            </a:pPr>
            <a:r>
              <a:rPr lang="en-US" sz="1600" dirty="0"/>
              <a:t>Run diagnostic test: </a:t>
            </a:r>
            <a:r>
              <a:rPr lang="en-US" sz="1600" dirty="0">
                <a:hlinkClick r:id="rId3"/>
              </a:rPr>
              <a:t>https://dhsocpo.adobeconnect.com/common/help/en/support/meeting_test.htm</a:t>
            </a:r>
            <a:endParaRPr lang="en-US" sz="1600" dirty="0"/>
          </a:p>
          <a:p>
            <a:r>
              <a:rPr lang="en-US" sz="1600" dirty="0"/>
              <a:t>If using a government issued laptop, be sure to </a:t>
            </a:r>
            <a:r>
              <a:rPr lang="en-US" sz="1600" b="1" dirty="0"/>
              <a:t>disconnect</a:t>
            </a:r>
            <a:r>
              <a:rPr lang="en-US" sz="1600" dirty="0"/>
              <a:t> from the VPN</a:t>
            </a:r>
          </a:p>
          <a:p>
            <a:pPr lvl="1">
              <a:buChar char="▣"/>
            </a:pPr>
            <a:r>
              <a:rPr lang="en-US" sz="1600" b="1" dirty="0">
                <a:solidFill>
                  <a:srgbClr val="FF0000"/>
                </a:solidFill>
              </a:rPr>
              <a:t>VPN severely restricts bandwidth and can cause connection issues </a:t>
            </a:r>
            <a:endParaRPr sz="1600" b="1" dirty="0">
              <a:solidFill>
                <a:srgbClr val="FF0000"/>
              </a:solidFill>
            </a:endParaRPr>
          </a:p>
          <a:p>
            <a:pPr marL="457200" lvl="0" indent="-381000" algn="l" rtl="0">
              <a:spcBef>
                <a:spcPts val="0"/>
              </a:spcBef>
              <a:spcAft>
                <a:spcPts val="0"/>
              </a:spcAft>
              <a:buSzPts val="2400"/>
              <a:buChar char="▣"/>
            </a:pPr>
            <a:r>
              <a:rPr lang="en-US" sz="1600" b="1" dirty="0"/>
              <a:t>Download </a:t>
            </a:r>
            <a:r>
              <a:rPr lang="en-US" sz="1600" dirty="0"/>
              <a:t>the Adobe Connect Application over using a web browser</a:t>
            </a:r>
          </a:p>
          <a:p>
            <a:pPr lvl="1">
              <a:buChar char="▣"/>
            </a:pPr>
            <a:r>
              <a:rPr lang="en-US" sz="1600" dirty="0"/>
              <a:t>To Download: </a:t>
            </a:r>
            <a:r>
              <a:rPr lang="en-US" sz="1600" dirty="0">
                <a:hlinkClick r:id="rId4"/>
              </a:rPr>
              <a:t>https://helpx.adobe.com/adobe-connect/connect-downloads-updates.html</a:t>
            </a:r>
            <a:endParaRPr lang="en-US" sz="1600" dirty="0"/>
          </a:p>
          <a:p>
            <a:pPr lvl="1">
              <a:buFont typeface="Montserrat"/>
              <a:buChar char="▣"/>
            </a:pPr>
            <a:r>
              <a:rPr lang="en-US" sz="1600" dirty="0"/>
              <a:t>To avoid any restarts during class, reboot your computer </a:t>
            </a:r>
            <a:r>
              <a:rPr lang="en-US" sz="1600" b="1" dirty="0"/>
              <a:t>at least 1 hour</a:t>
            </a:r>
            <a:r>
              <a:rPr lang="en-US" sz="1600" dirty="0"/>
              <a:t> before the start time </a:t>
            </a:r>
          </a:p>
          <a:p>
            <a:pPr lvl="1">
              <a:buChar char="▣"/>
            </a:pPr>
            <a:endParaRPr lang="en-US" sz="1800" dirty="0"/>
          </a:p>
          <a:p>
            <a:pPr lvl="1">
              <a:buChar char="▣"/>
            </a:pPr>
            <a:endParaRPr lang="en-US" sz="1800"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4038640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4" name="Google Shape;67;p12">
            <a:extLst>
              <a:ext uri="{FF2B5EF4-FFF2-40B4-BE49-F238E27FC236}">
                <a16:creationId xmlns:a16="http://schemas.microsoft.com/office/drawing/2014/main" id="{27143EA9-300A-403D-85B8-1C079B4FE2CE}"/>
              </a:ext>
            </a:extLst>
          </p:cNvPr>
          <p:cNvSpPr txBox="1">
            <a:spLocks/>
          </p:cNvSpPr>
          <p:nvPr/>
        </p:nvSpPr>
        <p:spPr>
          <a:xfrm>
            <a:off x="691200" y="628125"/>
            <a:ext cx="7761600" cy="493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1pPr>
            <a:lvl2pPr marR="0" lvl="1"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2pPr>
            <a:lvl3pPr marR="0" lvl="2"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3pPr>
            <a:lvl4pPr marR="0" lvl="3"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4pPr>
            <a:lvl5pPr marR="0" lvl="4"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5pPr>
            <a:lvl6pPr marR="0" lvl="5"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6pPr>
            <a:lvl7pPr marR="0" lvl="6"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7pPr>
            <a:lvl8pPr marR="0" lvl="7"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8pPr>
            <a:lvl9pPr marR="0" lvl="8" algn="l" rtl="0">
              <a:lnSpc>
                <a:spcPct val="100000"/>
              </a:lnSpc>
              <a:spcBef>
                <a:spcPts val="0"/>
              </a:spcBef>
              <a:spcAft>
                <a:spcPts val="0"/>
              </a:spcAft>
              <a:buClr>
                <a:schemeClr val="dk1"/>
              </a:buClr>
              <a:buSzPts val="3000"/>
              <a:buFont typeface="Montserrat"/>
              <a:buNone/>
              <a:defRPr sz="3000" b="1" i="0" u="none" strike="noStrike" cap="none">
                <a:solidFill>
                  <a:schemeClr val="dk1"/>
                </a:solidFill>
                <a:latin typeface="Montserrat"/>
                <a:ea typeface="Montserrat"/>
                <a:cs typeface="Montserrat"/>
                <a:sym typeface="Montserrat"/>
              </a:defRPr>
            </a:lvl9pPr>
          </a:lstStyle>
          <a:p>
            <a:endParaRPr lang="en-US" sz="4800" dirty="0"/>
          </a:p>
        </p:txBody>
      </p:sp>
      <p:sp>
        <p:nvSpPr>
          <p:cNvPr id="18" name="Google Shape;71;p12">
            <a:extLst>
              <a:ext uri="{FF2B5EF4-FFF2-40B4-BE49-F238E27FC236}">
                <a16:creationId xmlns:a16="http://schemas.microsoft.com/office/drawing/2014/main" id="{270B520C-C782-41EB-998C-C097C7A5E4CF}"/>
              </a:ext>
            </a:extLst>
          </p:cNvPr>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20</a:t>
            </a:fld>
            <a:endParaRPr/>
          </a:p>
        </p:txBody>
      </p:sp>
      <p:sp>
        <p:nvSpPr>
          <p:cNvPr id="7" name="Google Shape;127;p19">
            <a:extLst>
              <a:ext uri="{FF2B5EF4-FFF2-40B4-BE49-F238E27FC236}">
                <a16:creationId xmlns:a16="http://schemas.microsoft.com/office/drawing/2014/main" id="{2C3B379B-FFE9-4EFA-B947-55410BA42796}"/>
              </a:ext>
            </a:extLst>
          </p:cNvPr>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t>“No </a:t>
            </a:r>
            <a:r>
              <a:rPr lang="en-US" dirty="0"/>
              <a:t>One Can </a:t>
            </a:r>
            <a:r>
              <a:rPr lang="en-US"/>
              <a:t>Hear Me”</a:t>
            </a:r>
            <a:endParaRPr dirty="0"/>
          </a:p>
        </p:txBody>
      </p:sp>
      <p:sp>
        <p:nvSpPr>
          <p:cNvPr id="9" name="Google Shape;129;p19">
            <a:extLst>
              <a:ext uri="{FF2B5EF4-FFF2-40B4-BE49-F238E27FC236}">
                <a16:creationId xmlns:a16="http://schemas.microsoft.com/office/drawing/2014/main" id="{5DC6BEDE-4E45-4DCC-9114-A524B609D192}"/>
              </a:ext>
            </a:extLst>
          </p:cNvPr>
          <p:cNvSpPr txBox="1">
            <a:spLocks/>
          </p:cNvSpPr>
          <p:nvPr/>
        </p:nvSpPr>
        <p:spPr>
          <a:xfrm>
            <a:off x="3321087" y="1393425"/>
            <a:ext cx="2733988" cy="29892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1800" b="1" dirty="0">
                <a:solidFill>
                  <a:schemeClr val="accent1">
                    <a:lumMod val="60000"/>
                    <a:lumOff val="40000"/>
                  </a:schemeClr>
                </a:solidFill>
                <a:latin typeface="Montserrat" panose="020B0604020202020204" charset="0"/>
              </a:rPr>
              <a:t>Tip #2</a:t>
            </a:r>
          </a:p>
          <a:p>
            <a:pPr>
              <a:spcBef>
                <a:spcPts val="600"/>
              </a:spcBef>
            </a:pPr>
            <a:r>
              <a:rPr lang="en-US" sz="1800" dirty="0">
                <a:solidFill>
                  <a:schemeClr val="tx2">
                    <a:lumMod val="25000"/>
                  </a:schemeClr>
                </a:solidFill>
                <a:latin typeface="Montserrat" panose="020B0604020202020204" charset="0"/>
              </a:rPr>
              <a:t>Allow microphone access on your device! Be sure to run through the </a:t>
            </a:r>
            <a:r>
              <a:rPr lang="en-US" sz="1800" b="1" dirty="0">
                <a:solidFill>
                  <a:schemeClr val="tx2">
                    <a:lumMod val="25000"/>
                  </a:schemeClr>
                </a:solidFill>
                <a:latin typeface="Montserrat" panose="020B0604020202020204" charset="0"/>
              </a:rPr>
              <a:t>Speaker/Microphone Setup </a:t>
            </a:r>
            <a:r>
              <a:rPr lang="en-US" sz="1800" dirty="0">
                <a:solidFill>
                  <a:schemeClr val="tx2">
                    <a:lumMod val="25000"/>
                  </a:schemeClr>
                </a:solidFill>
                <a:latin typeface="Montserrat" panose="020B0604020202020204" charset="0"/>
              </a:rPr>
              <a:t>to test capabilities</a:t>
            </a:r>
            <a:endParaRPr lang="en-US" sz="1800" b="1" dirty="0">
              <a:solidFill>
                <a:schemeClr val="tx2">
                  <a:lumMod val="25000"/>
                </a:schemeClr>
              </a:solidFill>
              <a:latin typeface="Montserrat" panose="020B0604020202020204" charset="0"/>
            </a:endParaRPr>
          </a:p>
        </p:txBody>
      </p:sp>
      <p:sp>
        <p:nvSpPr>
          <p:cNvPr id="10" name="Google Shape;130;p19">
            <a:extLst>
              <a:ext uri="{FF2B5EF4-FFF2-40B4-BE49-F238E27FC236}">
                <a16:creationId xmlns:a16="http://schemas.microsoft.com/office/drawing/2014/main" id="{367D4973-B17E-47F1-B22E-15E3B4AFDB71}"/>
              </a:ext>
            </a:extLst>
          </p:cNvPr>
          <p:cNvSpPr txBox="1">
            <a:spLocks/>
          </p:cNvSpPr>
          <p:nvPr/>
        </p:nvSpPr>
        <p:spPr>
          <a:xfrm>
            <a:off x="6183262" y="1393425"/>
            <a:ext cx="2501700" cy="29892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1800" b="1" dirty="0">
                <a:solidFill>
                  <a:schemeClr val="accent1">
                    <a:lumMod val="60000"/>
                    <a:lumOff val="40000"/>
                  </a:schemeClr>
                </a:solidFill>
                <a:latin typeface="Montserrat" panose="020B0604020202020204" charset="0"/>
              </a:rPr>
              <a:t>Tip #3</a:t>
            </a:r>
          </a:p>
          <a:p>
            <a:pPr>
              <a:spcBef>
                <a:spcPts val="600"/>
              </a:spcBef>
            </a:pPr>
            <a:r>
              <a:rPr lang="en-US" sz="1800" dirty="0">
                <a:solidFill>
                  <a:schemeClr val="tx2">
                    <a:lumMod val="25000"/>
                  </a:schemeClr>
                </a:solidFill>
                <a:latin typeface="Montserrat" panose="020B0604020202020204" charset="0"/>
              </a:rPr>
              <a:t>Be sure to be off the VPN as it can cause audio connection issues</a:t>
            </a:r>
            <a:endParaRPr lang="en-US" dirty="0"/>
          </a:p>
        </p:txBody>
      </p:sp>
      <p:sp>
        <p:nvSpPr>
          <p:cNvPr id="22" name="Google Shape;128;p19">
            <a:extLst>
              <a:ext uri="{FF2B5EF4-FFF2-40B4-BE49-F238E27FC236}">
                <a16:creationId xmlns:a16="http://schemas.microsoft.com/office/drawing/2014/main" id="{62605BF3-00C2-415C-A065-276E2350F4C1}"/>
              </a:ext>
            </a:extLst>
          </p:cNvPr>
          <p:cNvSpPr txBox="1">
            <a:spLocks noGrp="1"/>
          </p:cNvSpPr>
          <p:nvPr>
            <p:ph type="body" idx="1"/>
          </p:nvPr>
        </p:nvSpPr>
        <p:spPr>
          <a:xfrm>
            <a:off x="691200" y="1393425"/>
            <a:ext cx="2501700" cy="2989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dirty="0">
                <a:solidFill>
                  <a:schemeClr val="accent1">
                    <a:lumMod val="60000"/>
                    <a:lumOff val="40000"/>
                  </a:schemeClr>
                </a:solidFill>
              </a:rPr>
              <a:t>Tip #1</a:t>
            </a:r>
            <a:endParaRPr sz="1800" b="1" dirty="0">
              <a:solidFill>
                <a:schemeClr val="accent1">
                  <a:lumMod val="60000"/>
                  <a:lumOff val="40000"/>
                </a:schemeClr>
              </a:solidFill>
            </a:endParaRPr>
          </a:p>
          <a:p>
            <a:pPr marL="0" lvl="0" indent="0" algn="l" rtl="0">
              <a:spcBef>
                <a:spcPts val="600"/>
              </a:spcBef>
              <a:spcAft>
                <a:spcPts val="0"/>
              </a:spcAft>
              <a:buNone/>
            </a:pPr>
            <a:r>
              <a:rPr lang="en" sz="1800" dirty="0">
                <a:solidFill>
                  <a:schemeClr val="tx2">
                    <a:lumMod val="25000"/>
                  </a:schemeClr>
                </a:solidFill>
              </a:rPr>
              <a:t>Make sure your microphone is on and the correct one is selected! The microphone icon will glow </a:t>
            </a:r>
            <a:r>
              <a:rPr lang="en" sz="1800" dirty="0">
                <a:solidFill>
                  <a:schemeClr val="accent2">
                    <a:lumMod val="75000"/>
                  </a:schemeClr>
                </a:solidFill>
              </a:rPr>
              <a:t>green</a:t>
            </a:r>
            <a:r>
              <a:rPr lang="en" sz="1800" dirty="0">
                <a:solidFill>
                  <a:schemeClr val="tx2">
                    <a:lumMod val="25000"/>
                  </a:schemeClr>
                </a:solidFill>
              </a:rPr>
              <a:t> if on</a:t>
            </a:r>
            <a:endParaRPr sz="1800" dirty="0">
              <a:solidFill>
                <a:schemeClr val="tx2">
                  <a:lumMod val="25000"/>
                </a:schemeClr>
              </a:solidFill>
            </a:endParaRPr>
          </a:p>
        </p:txBody>
      </p:sp>
    </p:spTree>
    <p:extLst>
      <p:ext uri="{BB962C8B-B14F-4D97-AF65-F5344CB8AC3E}">
        <p14:creationId xmlns:p14="http://schemas.microsoft.com/office/powerpoint/2010/main" val="249148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Join A Meeting</a:t>
            </a:r>
            <a:endParaRPr dirty="0"/>
          </a:p>
        </p:txBody>
      </p:sp>
      <p:sp>
        <p:nvSpPr>
          <p:cNvPr id="100" name="Google Shape;100;p16"/>
          <p:cNvSpPr txBox="1">
            <a:spLocks noGrp="1"/>
          </p:cNvSpPr>
          <p:nvPr>
            <p:ph type="body" idx="1"/>
          </p:nvPr>
        </p:nvSpPr>
        <p:spPr>
          <a:xfrm>
            <a:off x="691200" y="1511099"/>
            <a:ext cx="3572456" cy="3247333"/>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Access the course room by selecting the URL link provided to you prior to the start date </a:t>
            </a:r>
            <a:endParaRPr sz="1800" dirty="0"/>
          </a:p>
          <a:p>
            <a:pPr marL="457200" lvl="0" indent="-381000" algn="l" rtl="0">
              <a:spcBef>
                <a:spcPts val="0"/>
              </a:spcBef>
              <a:spcAft>
                <a:spcPts val="0"/>
              </a:spcAft>
              <a:buSzPts val="2400"/>
              <a:buChar char="▣"/>
            </a:pPr>
            <a:r>
              <a:rPr lang="en-US" sz="1800" dirty="0"/>
              <a:t>Enter your name when prompted </a:t>
            </a:r>
          </a:p>
          <a:p>
            <a:pPr lvl="1">
              <a:buChar char="▣"/>
            </a:pPr>
            <a:r>
              <a:rPr lang="en-US" sz="1800" dirty="0"/>
              <a:t>Please include your </a:t>
            </a:r>
            <a:r>
              <a:rPr lang="en-US" sz="1800" b="1" dirty="0"/>
              <a:t>first</a:t>
            </a:r>
            <a:r>
              <a:rPr lang="en-US" sz="1800" dirty="0"/>
              <a:t> and </a:t>
            </a:r>
            <a:r>
              <a:rPr lang="en-US" sz="1800" b="1" dirty="0"/>
              <a:t>last</a:t>
            </a:r>
            <a:r>
              <a:rPr lang="en-US" sz="1800" dirty="0"/>
              <a:t> name</a:t>
            </a:r>
          </a:p>
          <a:p>
            <a:pPr marL="457200" lvl="0" indent="-381000" algn="l" rtl="0">
              <a:spcBef>
                <a:spcPts val="0"/>
              </a:spcBef>
              <a:spcAft>
                <a:spcPts val="0"/>
              </a:spcAft>
              <a:buSzPts val="2400"/>
              <a:buChar char="▣"/>
            </a:pPr>
            <a:r>
              <a:rPr lang="en-US" sz="1800" dirty="0"/>
              <a:t>Select “</a:t>
            </a:r>
            <a:r>
              <a:rPr lang="en-US" sz="1800" b="1" dirty="0"/>
              <a:t>Enter Room</a:t>
            </a:r>
            <a:r>
              <a:rPr lang="en-US" sz="1800" dirty="0"/>
              <a:t>”</a:t>
            </a:r>
            <a:endParaRPr sz="1800"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pic>
        <p:nvPicPr>
          <p:cNvPr id="3" name="Picture 2">
            <a:extLst>
              <a:ext uri="{FF2B5EF4-FFF2-40B4-BE49-F238E27FC236}">
                <a16:creationId xmlns:a16="http://schemas.microsoft.com/office/drawing/2014/main" id="{32FA473A-B883-42B1-8AD2-2BED7AB32EE5}"/>
              </a:ext>
            </a:extLst>
          </p:cNvPr>
          <p:cNvPicPr>
            <a:picLocks noChangeAspect="1"/>
          </p:cNvPicPr>
          <p:nvPr/>
        </p:nvPicPr>
        <p:blipFill>
          <a:blip r:embed="rId3"/>
          <a:stretch>
            <a:fillRect/>
          </a:stretch>
        </p:blipFill>
        <p:spPr>
          <a:xfrm>
            <a:off x="5103630" y="501067"/>
            <a:ext cx="3168501" cy="4141365"/>
          </a:xfrm>
          <a:prstGeom prst="rect">
            <a:avLst/>
          </a:prstGeom>
        </p:spPr>
      </p:pic>
    </p:spTree>
    <p:extLst>
      <p:ext uri="{BB962C8B-B14F-4D97-AF65-F5344CB8AC3E}">
        <p14:creationId xmlns:p14="http://schemas.microsoft.com/office/powerpoint/2010/main" val="406487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Meeting Audio</a:t>
            </a:r>
            <a:endParaRPr dirty="0"/>
          </a:p>
        </p:txBody>
      </p:sp>
      <p:sp>
        <p:nvSpPr>
          <p:cNvPr id="100" name="Google Shape;100;p16"/>
          <p:cNvSpPr txBox="1">
            <a:spLocks noGrp="1"/>
          </p:cNvSpPr>
          <p:nvPr>
            <p:ph type="body" idx="1"/>
          </p:nvPr>
        </p:nvSpPr>
        <p:spPr>
          <a:xfrm>
            <a:off x="691200" y="1382328"/>
            <a:ext cx="6528308" cy="2008277"/>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At the top of the screen, you will see the course name and two icons that resemble a speaker and a microphone </a:t>
            </a:r>
          </a:p>
          <a:p>
            <a:pPr lvl="1">
              <a:buChar char="▣"/>
            </a:pPr>
            <a:r>
              <a:rPr lang="en-US" sz="1800" dirty="0"/>
              <a:t>If the icons are </a:t>
            </a:r>
            <a:r>
              <a:rPr lang="en-US" sz="1800" b="1" dirty="0">
                <a:solidFill>
                  <a:schemeClr val="accent3">
                    <a:lumMod val="60000"/>
                    <a:lumOff val="40000"/>
                  </a:schemeClr>
                </a:solidFill>
              </a:rPr>
              <a:t>grey</a:t>
            </a:r>
            <a:r>
              <a:rPr lang="en-US" sz="1800" dirty="0"/>
              <a:t>, that means they are off</a:t>
            </a:r>
          </a:p>
          <a:p>
            <a:pPr lvl="1">
              <a:buChar char="▣"/>
            </a:pPr>
            <a:r>
              <a:rPr lang="en-US" sz="1800" dirty="0"/>
              <a:t>If the icons are </a:t>
            </a:r>
            <a:r>
              <a:rPr lang="en-US" sz="1800" b="1" dirty="0">
                <a:solidFill>
                  <a:schemeClr val="accent2">
                    <a:lumMod val="75000"/>
                  </a:schemeClr>
                </a:solidFill>
              </a:rPr>
              <a:t>green</a:t>
            </a:r>
            <a:r>
              <a:rPr lang="en-US" sz="1800" dirty="0"/>
              <a:t>, they are on</a:t>
            </a:r>
          </a:p>
          <a:p>
            <a:pPr lvl="1">
              <a:buChar char="▣"/>
            </a:pPr>
            <a:r>
              <a:rPr lang="en-US" sz="1800" dirty="0"/>
              <a:t>If the microphone icon is </a:t>
            </a:r>
            <a:r>
              <a:rPr lang="en-US" sz="1800" b="1" dirty="0">
                <a:solidFill>
                  <a:srgbClr val="FF0000"/>
                </a:solidFill>
              </a:rPr>
              <a:t>red</a:t>
            </a:r>
            <a:r>
              <a:rPr lang="en-US" sz="1800" dirty="0"/>
              <a:t>, then you are muted</a:t>
            </a:r>
          </a:p>
          <a:p>
            <a:pPr marL="457200" lvl="0" indent="-381000" algn="l" rtl="0">
              <a:spcBef>
                <a:spcPts val="0"/>
              </a:spcBef>
              <a:spcAft>
                <a:spcPts val="0"/>
              </a:spcAft>
              <a:buSzPts val="2400"/>
              <a:buChar char="▣"/>
            </a:pPr>
            <a:r>
              <a:rPr lang="en-US" sz="1800" dirty="0"/>
              <a:t>To test speakers and microphone:</a:t>
            </a:r>
          </a:p>
          <a:p>
            <a:pPr lvl="1">
              <a:buChar char="▣"/>
            </a:pPr>
            <a:r>
              <a:rPr lang="en-US" sz="1800" dirty="0"/>
              <a:t>Select </a:t>
            </a:r>
            <a:r>
              <a:rPr lang="en-US" sz="1800" b="1" dirty="0"/>
              <a:t>course name </a:t>
            </a:r>
            <a:r>
              <a:rPr lang="en-US" sz="1800" dirty="0"/>
              <a:t>then select </a:t>
            </a:r>
            <a:r>
              <a:rPr lang="en-US" sz="1800" b="1" dirty="0"/>
              <a:t>speaker and microphone set up</a:t>
            </a:r>
            <a:r>
              <a:rPr lang="en-US" sz="1800" dirty="0"/>
              <a:t> </a:t>
            </a:r>
          </a:p>
          <a:p>
            <a:pPr lvl="1">
              <a:buChar char="▣"/>
            </a:pPr>
            <a:r>
              <a:rPr lang="en-US" sz="1800" dirty="0"/>
              <a:t>Follow the instructions to test audio </a:t>
            </a:r>
            <a:endParaRPr sz="1800"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pic>
        <p:nvPicPr>
          <p:cNvPr id="6" name="Picture 5">
            <a:extLst>
              <a:ext uri="{FF2B5EF4-FFF2-40B4-BE49-F238E27FC236}">
                <a16:creationId xmlns:a16="http://schemas.microsoft.com/office/drawing/2014/main" id="{71D79B59-D4A9-423F-8101-767E09647975}"/>
              </a:ext>
            </a:extLst>
          </p:cNvPr>
          <p:cNvPicPr>
            <a:picLocks noChangeAspect="1"/>
          </p:cNvPicPr>
          <p:nvPr/>
        </p:nvPicPr>
        <p:blipFill rotWithShape="1">
          <a:blip r:embed="rId3"/>
          <a:srcRect r="40343"/>
          <a:stretch/>
        </p:blipFill>
        <p:spPr>
          <a:xfrm>
            <a:off x="6014898" y="4214906"/>
            <a:ext cx="2824493" cy="409632"/>
          </a:xfrm>
          <a:prstGeom prst="rect">
            <a:avLst/>
          </a:prstGeom>
        </p:spPr>
      </p:pic>
      <p:pic>
        <p:nvPicPr>
          <p:cNvPr id="8" name="Picture 7">
            <a:extLst>
              <a:ext uri="{FF2B5EF4-FFF2-40B4-BE49-F238E27FC236}">
                <a16:creationId xmlns:a16="http://schemas.microsoft.com/office/drawing/2014/main" id="{6792C5A9-C279-49C0-99C2-227AB2A02211}"/>
              </a:ext>
            </a:extLst>
          </p:cNvPr>
          <p:cNvPicPr>
            <a:picLocks noChangeAspect="1"/>
          </p:cNvPicPr>
          <p:nvPr/>
        </p:nvPicPr>
        <p:blipFill>
          <a:blip r:embed="rId4"/>
          <a:stretch>
            <a:fillRect/>
          </a:stretch>
        </p:blipFill>
        <p:spPr>
          <a:xfrm>
            <a:off x="7389240" y="2398304"/>
            <a:ext cx="1450151" cy="432248"/>
          </a:xfrm>
          <a:prstGeom prst="rect">
            <a:avLst/>
          </a:prstGeom>
        </p:spPr>
      </p:pic>
      <p:pic>
        <p:nvPicPr>
          <p:cNvPr id="10" name="Picture 9">
            <a:extLst>
              <a:ext uri="{FF2B5EF4-FFF2-40B4-BE49-F238E27FC236}">
                <a16:creationId xmlns:a16="http://schemas.microsoft.com/office/drawing/2014/main" id="{A99DCBFE-C899-45B5-9C81-B92D5A64ED0C}"/>
              </a:ext>
            </a:extLst>
          </p:cNvPr>
          <p:cNvPicPr>
            <a:picLocks noChangeAspect="1"/>
          </p:cNvPicPr>
          <p:nvPr/>
        </p:nvPicPr>
        <p:blipFill>
          <a:blip r:embed="rId5"/>
          <a:stretch>
            <a:fillRect/>
          </a:stretch>
        </p:blipFill>
        <p:spPr>
          <a:xfrm>
            <a:off x="7389240" y="3199111"/>
            <a:ext cx="1450151" cy="432248"/>
          </a:xfrm>
          <a:prstGeom prst="rect">
            <a:avLst/>
          </a:prstGeom>
        </p:spPr>
      </p:pic>
      <p:pic>
        <p:nvPicPr>
          <p:cNvPr id="14" name="Picture 13">
            <a:extLst>
              <a:ext uri="{FF2B5EF4-FFF2-40B4-BE49-F238E27FC236}">
                <a16:creationId xmlns:a16="http://schemas.microsoft.com/office/drawing/2014/main" id="{18C0B76C-051C-46D5-A8D2-82DA259BF307}"/>
              </a:ext>
            </a:extLst>
          </p:cNvPr>
          <p:cNvPicPr>
            <a:picLocks noChangeAspect="1"/>
          </p:cNvPicPr>
          <p:nvPr/>
        </p:nvPicPr>
        <p:blipFill rotWithShape="1">
          <a:blip r:embed="rId3"/>
          <a:srcRect l="71348"/>
          <a:stretch/>
        </p:blipFill>
        <p:spPr>
          <a:xfrm>
            <a:off x="7389240" y="1613102"/>
            <a:ext cx="1450151" cy="418935"/>
          </a:xfrm>
          <a:prstGeom prst="rect">
            <a:avLst/>
          </a:prstGeom>
        </p:spPr>
      </p:pic>
    </p:spTree>
    <p:extLst>
      <p:ext uri="{BB962C8B-B14F-4D97-AF65-F5344CB8AC3E}">
        <p14:creationId xmlns:p14="http://schemas.microsoft.com/office/powerpoint/2010/main" val="363330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Speaker and Microphone Selection</a:t>
            </a:r>
            <a:endParaRPr dirty="0"/>
          </a:p>
        </p:txBody>
      </p:sp>
      <p:sp>
        <p:nvSpPr>
          <p:cNvPr id="100" name="Google Shape;100;p16"/>
          <p:cNvSpPr txBox="1">
            <a:spLocks noGrp="1"/>
          </p:cNvSpPr>
          <p:nvPr>
            <p:ph type="body" idx="1"/>
          </p:nvPr>
        </p:nvSpPr>
        <p:spPr>
          <a:xfrm>
            <a:off x="691200" y="1382328"/>
            <a:ext cx="6528308" cy="2008277"/>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To choose the speaker you would like to use:</a:t>
            </a:r>
          </a:p>
          <a:p>
            <a:pPr lvl="1">
              <a:spcBef>
                <a:spcPts val="600"/>
              </a:spcBef>
              <a:buChar char="▣"/>
            </a:pPr>
            <a:r>
              <a:rPr lang="en-US" sz="1800" dirty="0"/>
              <a:t>Click </a:t>
            </a:r>
            <a:r>
              <a:rPr lang="en-US" sz="1800" b="1" dirty="0"/>
              <a:t>speaker icon &gt; select speaker</a:t>
            </a:r>
          </a:p>
          <a:p>
            <a:pPr marL="457200" lvl="0" indent="-381000" algn="l" rtl="0">
              <a:spcBef>
                <a:spcPts val="600"/>
              </a:spcBef>
              <a:spcAft>
                <a:spcPts val="0"/>
              </a:spcAft>
              <a:buSzPts val="2400"/>
              <a:buChar char="▣"/>
            </a:pPr>
            <a:r>
              <a:rPr lang="en-US" sz="1800" dirty="0"/>
              <a:t>To choose the microphone you would like to use:</a:t>
            </a:r>
          </a:p>
          <a:p>
            <a:pPr lvl="1">
              <a:spcBef>
                <a:spcPts val="600"/>
              </a:spcBef>
              <a:buChar char="▣"/>
            </a:pPr>
            <a:r>
              <a:rPr lang="en-US" sz="1800" dirty="0"/>
              <a:t>Click </a:t>
            </a:r>
            <a:r>
              <a:rPr lang="en-US" sz="1800" b="1" dirty="0"/>
              <a:t>microphone icon &gt; select microphone</a:t>
            </a:r>
          </a:p>
          <a:p>
            <a:pPr marL="457200" lvl="0" indent="-381000" algn="l" rtl="0">
              <a:spcBef>
                <a:spcPts val="600"/>
              </a:spcBef>
              <a:spcAft>
                <a:spcPts val="0"/>
              </a:spcAft>
              <a:buSzPts val="2400"/>
              <a:buChar char="▣"/>
            </a:pPr>
            <a:r>
              <a:rPr lang="en-US" sz="1800" dirty="0"/>
              <a:t>To adjust the volume in the course:</a:t>
            </a:r>
          </a:p>
          <a:p>
            <a:pPr lvl="1">
              <a:spcBef>
                <a:spcPts val="600"/>
              </a:spcBef>
              <a:buChar char="▣"/>
            </a:pPr>
            <a:r>
              <a:rPr lang="en-US" sz="1800" dirty="0"/>
              <a:t>Click </a:t>
            </a:r>
            <a:r>
              <a:rPr lang="en-US" sz="1800" b="1" dirty="0"/>
              <a:t>speaker/microphone icon &gt; adjust volume</a:t>
            </a:r>
          </a:p>
          <a:p>
            <a:pPr marL="457200" lvl="0" indent="-381000" algn="l" rtl="0">
              <a:spcBef>
                <a:spcPts val="600"/>
              </a:spcBef>
              <a:spcAft>
                <a:spcPts val="0"/>
              </a:spcAft>
              <a:buSzPts val="2400"/>
              <a:buChar char="▣"/>
            </a:pPr>
            <a:r>
              <a:rPr lang="en-US" sz="1800" dirty="0"/>
              <a:t>To Mute/Unmute:</a:t>
            </a:r>
          </a:p>
          <a:p>
            <a:pPr lvl="1">
              <a:spcBef>
                <a:spcPts val="600"/>
              </a:spcBef>
              <a:buChar char="▣"/>
            </a:pPr>
            <a:r>
              <a:rPr lang="en-US" sz="1800" dirty="0"/>
              <a:t>Click on the microphone icon until it is unmuted (</a:t>
            </a:r>
            <a:r>
              <a:rPr lang="en-US" sz="1800" b="1" dirty="0">
                <a:solidFill>
                  <a:schemeClr val="accent2">
                    <a:lumMod val="75000"/>
                  </a:schemeClr>
                </a:solidFill>
              </a:rPr>
              <a:t>green</a:t>
            </a:r>
            <a:r>
              <a:rPr lang="en-US" sz="1800" dirty="0"/>
              <a:t>) or muted (</a:t>
            </a:r>
            <a:r>
              <a:rPr lang="en-US" sz="1800" b="1" dirty="0">
                <a:solidFill>
                  <a:srgbClr val="FF0000"/>
                </a:solidFill>
              </a:rPr>
              <a:t>red</a:t>
            </a:r>
            <a:r>
              <a:rPr lang="en-US" sz="1800" dirty="0"/>
              <a:t>)</a:t>
            </a: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pic>
        <p:nvPicPr>
          <p:cNvPr id="9" name="Picture 8">
            <a:extLst>
              <a:ext uri="{FF2B5EF4-FFF2-40B4-BE49-F238E27FC236}">
                <a16:creationId xmlns:a16="http://schemas.microsoft.com/office/drawing/2014/main" id="{9C9EEE02-E3B2-4716-B464-97ED3F2AFF5B}"/>
              </a:ext>
            </a:extLst>
          </p:cNvPr>
          <p:cNvPicPr>
            <a:picLocks noChangeAspect="1"/>
          </p:cNvPicPr>
          <p:nvPr/>
        </p:nvPicPr>
        <p:blipFill>
          <a:blip r:embed="rId3"/>
          <a:stretch>
            <a:fillRect/>
          </a:stretch>
        </p:blipFill>
        <p:spPr>
          <a:xfrm>
            <a:off x="7170537" y="1909595"/>
            <a:ext cx="1627251" cy="2162802"/>
          </a:xfrm>
          <a:prstGeom prst="rect">
            <a:avLst/>
          </a:prstGeom>
        </p:spPr>
      </p:pic>
    </p:spTree>
    <p:extLst>
      <p:ext uri="{BB962C8B-B14F-4D97-AF65-F5344CB8AC3E}">
        <p14:creationId xmlns:p14="http://schemas.microsoft.com/office/powerpoint/2010/main" val="90328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Web Camera</a:t>
            </a:r>
            <a:endParaRPr dirty="0"/>
          </a:p>
        </p:txBody>
      </p:sp>
      <p:sp>
        <p:nvSpPr>
          <p:cNvPr id="100" name="Google Shape;100;p16"/>
          <p:cNvSpPr txBox="1">
            <a:spLocks noGrp="1"/>
          </p:cNvSpPr>
          <p:nvPr>
            <p:ph type="body" idx="1"/>
          </p:nvPr>
        </p:nvSpPr>
        <p:spPr>
          <a:xfrm>
            <a:off x="691200" y="1382328"/>
            <a:ext cx="5358726" cy="3335787"/>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If the course requires web cameras:</a:t>
            </a:r>
          </a:p>
          <a:p>
            <a:pPr lvl="1">
              <a:spcBef>
                <a:spcPts val="600"/>
              </a:spcBef>
              <a:buChar char="▣"/>
            </a:pPr>
            <a:r>
              <a:rPr lang="en-US" sz="1800" dirty="0"/>
              <a:t>Please ensure you have a working laptop or plug in camera </a:t>
            </a:r>
          </a:p>
          <a:p>
            <a:pPr lvl="1">
              <a:spcBef>
                <a:spcPts val="600"/>
              </a:spcBef>
              <a:buChar char="▣"/>
            </a:pPr>
            <a:r>
              <a:rPr lang="en-US" sz="1800" dirty="0"/>
              <a:t>Select the </a:t>
            </a:r>
            <a:r>
              <a:rPr lang="en-US" sz="1800" b="1" dirty="0"/>
              <a:t>webcam icon &gt; Start My Webcam</a:t>
            </a:r>
          </a:p>
          <a:p>
            <a:pPr lvl="1">
              <a:spcBef>
                <a:spcPts val="600"/>
              </a:spcBef>
              <a:buChar char="▣"/>
            </a:pPr>
            <a:r>
              <a:rPr lang="en-US" sz="1800" dirty="0"/>
              <a:t>A preview pod will appear and if you are happy with what is being shown, select “</a:t>
            </a:r>
            <a:r>
              <a:rPr lang="en-US" sz="1800" b="1" dirty="0"/>
              <a:t>Start Sharing</a:t>
            </a:r>
            <a:r>
              <a:rPr lang="en-US" sz="1800" dirty="0"/>
              <a:t>” to allow others to be able to see your image</a:t>
            </a:r>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pic>
        <p:nvPicPr>
          <p:cNvPr id="2" name="Picture 1">
            <a:extLst>
              <a:ext uri="{FF2B5EF4-FFF2-40B4-BE49-F238E27FC236}">
                <a16:creationId xmlns:a16="http://schemas.microsoft.com/office/drawing/2014/main" id="{2CC490B2-A4A4-4B26-B954-A3FDA4641B2E}"/>
              </a:ext>
            </a:extLst>
          </p:cNvPr>
          <p:cNvPicPr>
            <a:picLocks noChangeAspect="1"/>
          </p:cNvPicPr>
          <p:nvPr/>
        </p:nvPicPr>
        <p:blipFill>
          <a:blip r:embed="rId3"/>
          <a:stretch>
            <a:fillRect/>
          </a:stretch>
        </p:blipFill>
        <p:spPr>
          <a:xfrm>
            <a:off x="7153575" y="2212055"/>
            <a:ext cx="1005927" cy="719390"/>
          </a:xfrm>
          <a:prstGeom prst="rect">
            <a:avLst/>
          </a:prstGeom>
        </p:spPr>
      </p:pic>
    </p:spTree>
    <p:extLst>
      <p:ext uri="{BB962C8B-B14F-4D97-AF65-F5344CB8AC3E}">
        <p14:creationId xmlns:p14="http://schemas.microsoft.com/office/powerpoint/2010/main" val="68454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Change Your Status</a:t>
            </a:r>
            <a:endParaRPr dirty="0"/>
          </a:p>
        </p:txBody>
      </p:sp>
      <p:sp>
        <p:nvSpPr>
          <p:cNvPr id="100" name="Google Shape;100;p16"/>
          <p:cNvSpPr txBox="1">
            <a:spLocks noGrp="1"/>
          </p:cNvSpPr>
          <p:nvPr>
            <p:ph type="body" idx="1"/>
          </p:nvPr>
        </p:nvSpPr>
        <p:spPr>
          <a:xfrm>
            <a:off x="691200" y="1382328"/>
            <a:ext cx="6528308" cy="2008277"/>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Status will appear next to your name in the Attendees pod</a:t>
            </a:r>
          </a:p>
          <a:p>
            <a:pPr marL="457200" lvl="0" indent="-381000" algn="l" rtl="0">
              <a:spcBef>
                <a:spcPts val="600"/>
              </a:spcBef>
              <a:spcAft>
                <a:spcPts val="0"/>
              </a:spcAft>
              <a:buSzPts val="2400"/>
              <a:buChar char="▣"/>
            </a:pPr>
            <a:r>
              <a:rPr lang="en-US" sz="1800" dirty="0"/>
              <a:t>To change your status:</a:t>
            </a:r>
          </a:p>
          <a:p>
            <a:pPr lvl="1">
              <a:spcBef>
                <a:spcPts val="600"/>
              </a:spcBef>
              <a:buChar char="▣"/>
            </a:pPr>
            <a:r>
              <a:rPr lang="en-US" sz="1800" dirty="0"/>
              <a:t>Select the </a:t>
            </a:r>
            <a:r>
              <a:rPr lang="en-US" sz="1800" b="1" dirty="0"/>
              <a:t>drop down arrow beside the hand icon </a:t>
            </a:r>
            <a:r>
              <a:rPr lang="en-US" sz="1800" dirty="0"/>
              <a:t>and then pick any status you see fit</a:t>
            </a:r>
          </a:p>
          <a:p>
            <a:pPr lvl="1">
              <a:spcBef>
                <a:spcPts val="600"/>
              </a:spcBef>
              <a:buChar char="▣"/>
            </a:pPr>
            <a:r>
              <a:rPr lang="en-US" sz="1800" dirty="0"/>
              <a:t>For example, if you have a question:</a:t>
            </a:r>
          </a:p>
          <a:p>
            <a:pPr lvl="2">
              <a:spcBef>
                <a:spcPts val="600"/>
              </a:spcBef>
              <a:buChar char="▣"/>
            </a:pPr>
            <a:r>
              <a:rPr lang="en-US" sz="1800" dirty="0"/>
              <a:t>Select “</a:t>
            </a:r>
            <a:r>
              <a:rPr lang="en-US" sz="1800" b="1" dirty="0"/>
              <a:t>Raise Hand</a:t>
            </a:r>
            <a:r>
              <a:rPr lang="en-US" sz="1800" dirty="0"/>
              <a:t>” icon</a:t>
            </a:r>
          </a:p>
          <a:p>
            <a:pPr lvl="1">
              <a:spcBef>
                <a:spcPts val="600"/>
              </a:spcBef>
              <a:buChar char="▣"/>
            </a:pPr>
            <a:r>
              <a:rPr lang="en-US" sz="1800" dirty="0"/>
              <a:t>To clear status, click the drop down arrow again and select “</a:t>
            </a:r>
            <a:r>
              <a:rPr lang="en-US" sz="1800" b="1" dirty="0"/>
              <a:t>Clear Status</a:t>
            </a:r>
            <a:r>
              <a:rPr lang="en-US" sz="1800" dirty="0"/>
              <a:t>”</a:t>
            </a:r>
          </a:p>
          <a:p>
            <a:pPr marL="457200" lvl="0" indent="-381000" algn="l" rtl="0">
              <a:spcBef>
                <a:spcPts val="600"/>
              </a:spcBef>
              <a:spcAft>
                <a:spcPts val="0"/>
              </a:spcAft>
              <a:buSzPts val="2400"/>
              <a:buChar char="▣"/>
            </a:pPr>
            <a:endParaRPr lang="en-US" sz="1800"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pic>
        <p:nvPicPr>
          <p:cNvPr id="3" name="Picture 2">
            <a:extLst>
              <a:ext uri="{FF2B5EF4-FFF2-40B4-BE49-F238E27FC236}">
                <a16:creationId xmlns:a16="http://schemas.microsoft.com/office/drawing/2014/main" id="{156BD996-19AC-4D69-98AB-32B987F2DC82}"/>
              </a:ext>
            </a:extLst>
          </p:cNvPr>
          <p:cNvPicPr>
            <a:picLocks noChangeAspect="1"/>
          </p:cNvPicPr>
          <p:nvPr/>
        </p:nvPicPr>
        <p:blipFill>
          <a:blip r:embed="rId3"/>
          <a:stretch>
            <a:fillRect/>
          </a:stretch>
        </p:blipFill>
        <p:spPr>
          <a:xfrm>
            <a:off x="7030649" y="636900"/>
            <a:ext cx="1800476" cy="4153480"/>
          </a:xfrm>
          <a:prstGeom prst="rect">
            <a:avLst/>
          </a:prstGeom>
        </p:spPr>
      </p:pic>
    </p:spTree>
    <p:extLst>
      <p:ext uri="{BB962C8B-B14F-4D97-AF65-F5344CB8AC3E}">
        <p14:creationId xmlns:p14="http://schemas.microsoft.com/office/powerpoint/2010/main" val="179840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Chat Room</a:t>
            </a:r>
            <a:endParaRPr dirty="0"/>
          </a:p>
        </p:txBody>
      </p:sp>
      <p:sp>
        <p:nvSpPr>
          <p:cNvPr id="100" name="Google Shape;100;p16"/>
          <p:cNvSpPr txBox="1">
            <a:spLocks noGrp="1"/>
          </p:cNvSpPr>
          <p:nvPr>
            <p:ph type="body" idx="1"/>
          </p:nvPr>
        </p:nvSpPr>
        <p:spPr>
          <a:xfrm>
            <a:off x="691200" y="1392865"/>
            <a:ext cx="6166800" cy="199774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To send a public message to the class, type your message where it says “</a:t>
            </a:r>
            <a:r>
              <a:rPr lang="en-US" sz="1800" b="1" dirty="0"/>
              <a:t>Type here</a:t>
            </a:r>
            <a:r>
              <a:rPr lang="en-US" sz="1800" dirty="0"/>
              <a:t>” and hit enter to send</a:t>
            </a:r>
          </a:p>
          <a:p>
            <a:pPr marL="457200" lvl="0" indent="-381000" algn="l" rtl="0">
              <a:spcBef>
                <a:spcPts val="600"/>
              </a:spcBef>
              <a:spcAft>
                <a:spcPts val="0"/>
              </a:spcAft>
              <a:buSzPts val="2400"/>
              <a:buChar char="▣"/>
            </a:pPr>
            <a:r>
              <a:rPr lang="en-US" sz="1800" dirty="0"/>
              <a:t>To send a private message, click on the “</a:t>
            </a:r>
            <a:r>
              <a:rPr lang="en-US" sz="1800" b="1" dirty="0"/>
              <a:t>+</a:t>
            </a:r>
            <a:r>
              <a:rPr lang="en-US" sz="1800" dirty="0"/>
              <a:t>” symbol and select who you would like to start a conversation with </a:t>
            </a:r>
          </a:p>
          <a:p>
            <a:pPr lvl="1">
              <a:spcBef>
                <a:spcPts val="600"/>
              </a:spcBef>
              <a:buChar char="▣"/>
            </a:pPr>
            <a:r>
              <a:rPr lang="en-US" sz="1800" dirty="0">
                <a:solidFill>
                  <a:srgbClr val="FF0000"/>
                </a:solidFill>
              </a:rPr>
              <a:t>Can be used to message the host privately </a:t>
            </a:r>
          </a:p>
          <a:p>
            <a:r>
              <a:rPr lang="en-US" sz="1800" dirty="0"/>
              <a:t>To customize chat bubble color or text size:</a:t>
            </a:r>
          </a:p>
          <a:p>
            <a:pPr lvl="1">
              <a:spcBef>
                <a:spcPts val="600"/>
              </a:spcBef>
              <a:buChar char="▣"/>
            </a:pPr>
            <a:r>
              <a:rPr lang="en-US" sz="1800" dirty="0"/>
              <a:t>Select the </a:t>
            </a:r>
            <a:r>
              <a:rPr lang="en-US" sz="1800" b="1" dirty="0"/>
              <a:t>three horizontal dots </a:t>
            </a:r>
            <a:r>
              <a:rPr lang="en-US" sz="1800" dirty="0"/>
              <a:t>at the top right corner and then </a:t>
            </a:r>
            <a:r>
              <a:rPr lang="en-US" sz="1800" b="1" dirty="0"/>
              <a:t>chat color </a:t>
            </a:r>
            <a:r>
              <a:rPr lang="en-US" sz="1800" dirty="0"/>
              <a:t>or</a:t>
            </a:r>
            <a:r>
              <a:rPr lang="en-US" sz="1800" b="1" dirty="0"/>
              <a:t> text size</a:t>
            </a:r>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pic>
        <p:nvPicPr>
          <p:cNvPr id="3" name="Picture 2">
            <a:extLst>
              <a:ext uri="{FF2B5EF4-FFF2-40B4-BE49-F238E27FC236}">
                <a16:creationId xmlns:a16="http://schemas.microsoft.com/office/drawing/2014/main" id="{4BD4D5CE-5828-41A5-994B-3C24849DACF2}"/>
              </a:ext>
            </a:extLst>
          </p:cNvPr>
          <p:cNvPicPr>
            <a:picLocks noChangeAspect="1"/>
          </p:cNvPicPr>
          <p:nvPr/>
        </p:nvPicPr>
        <p:blipFill>
          <a:blip r:embed="rId3"/>
          <a:stretch>
            <a:fillRect/>
          </a:stretch>
        </p:blipFill>
        <p:spPr>
          <a:xfrm>
            <a:off x="6990877" y="1845135"/>
            <a:ext cx="1933845" cy="2410161"/>
          </a:xfrm>
          <a:prstGeom prst="rect">
            <a:avLst/>
          </a:prstGeom>
        </p:spPr>
      </p:pic>
    </p:spTree>
    <p:extLst>
      <p:ext uri="{BB962C8B-B14F-4D97-AF65-F5344CB8AC3E}">
        <p14:creationId xmlns:p14="http://schemas.microsoft.com/office/powerpoint/2010/main" val="54807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Polls</a:t>
            </a:r>
            <a:endParaRPr dirty="0"/>
          </a:p>
        </p:txBody>
      </p:sp>
      <p:sp>
        <p:nvSpPr>
          <p:cNvPr id="100" name="Google Shape;100;p16"/>
          <p:cNvSpPr txBox="1">
            <a:spLocks noGrp="1"/>
          </p:cNvSpPr>
          <p:nvPr>
            <p:ph type="body" idx="1"/>
          </p:nvPr>
        </p:nvSpPr>
        <p:spPr>
          <a:xfrm>
            <a:off x="691200" y="1382328"/>
            <a:ext cx="4848363" cy="277500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800" dirty="0"/>
              <a:t>If an instructor decides to use a poll in the classroom, they will post it in the center of the room</a:t>
            </a:r>
          </a:p>
          <a:p>
            <a:pPr marL="457200" lvl="0" indent="-381000" algn="l" rtl="0">
              <a:spcBef>
                <a:spcPts val="600"/>
              </a:spcBef>
              <a:spcAft>
                <a:spcPts val="0"/>
              </a:spcAft>
              <a:buSzPts val="2400"/>
              <a:buChar char="▣"/>
            </a:pPr>
            <a:r>
              <a:rPr lang="en-US" sz="1800" dirty="0"/>
              <a:t>Please select one of the listed options</a:t>
            </a:r>
          </a:p>
          <a:p>
            <a:pPr lvl="1">
              <a:spcBef>
                <a:spcPts val="600"/>
              </a:spcBef>
              <a:buChar char="▣"/>
            </a:pPr>
            <a:r>
              <a:rPr lang="en-US" sz="1800" dirty="0"/>
              <a:t>You are able to change your answer until the poll has been closed</a:t>
            </a:r>
          </a:p>
          <a:p>
            <a:pPr marL="457200" lvl="0" indent="-381000" algn="l" rtl="0">
              <a:spcBef>
                <a:spcPts val="600"/>
              </a:spcBef>
              <a:spcAft>
                <a:spcPts val="0"/>
              </a:spcAft>
              <a:buSzPts val="2400"/>
              <a:buChar char="▣"/>
            </a:pPr>
            <a:r>
              <a:rPr lang="en-US" sz="1800" dirty="0"/>
              <a:t>The results will update automatically as the rest of the class makes their choice </a:t>
            </a:r>
          </a:p>
          <a:p>
            <a:pPr marL="457200" lvl="0" indent="-381000" algn="l" rtl="0">
              <a:spcBef>
                <a:spcPts val="600"/>
              </a:spcBef>
              <a:spcAft>
                <a:spcPts val="0"/>
              </a:spcAft>
              <a:buSzPts val="2400"/>
              <a:buChar char="▣"/>
            </a:pPr>
            <a:endParaRPr lang="en-US" sz="1800"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a:p>
            <a:pPr lvl="1">
              <a:spcBef>
                <a:spcPts val="600"/>
              </a:spcBef>
              <a:buChar char="▣"/>
            </a:pPr>
            <a:endParaRPr lang="en-US" sz="1800" b="1"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pic>
        <p:nvPicPr>
          <p:cNvPr id="2" name="Picture 1">
            <a:extLst>
              <a:ext uri="{FF2B5EF4-FFF2-40B4-BE49-F238E27FC236}">
                <a16:creationId xmlns:a16="http://schemas.microsoft.com/office/drawing/2014/main" id="{081454D7-518A-4BD5-B347-465EC2AFF4E5}"/>
              </a:ext>
            </a:extLst>
          </p:cNvPr>
          <p:cNvPicPr>
            <a:picLocks noChangeAspect="1"/>
          </p:cNvPicPr>
          <p:nvPr/>
        </p:nvPicPr>
        <p:blipFill>
          <a:blip r:embed="rId3"/>
          <a:stretch>
            <a:fillRect/>
          </a:stretch>
        </p:blipFill>
        <p:spPr>
          <a:xfrm>
            <a:off x="5630448" y="1788288"/>
            <a:ext cx="3200677" cy="1963082"/>
          </a:xfrm>
          <a:prstGeom prst="rect">
            <a:avLst/>
          </a:prstGeom>
        </p:spPr>
      </p:pic>
    </p:spTree>
    <p:extLst>
      <p:ext uri="{BB962C8B-B14F-4D97-AF65-F5344CB8AC3E}">
        <p14:creationId xmlns:p14="http://schemas.microsoft.com/office/powerpoint/2010/main" val="3953728036"/>
      </p:ext>
    </p:extLst>
  </p:cSld>
  <p:clrMapOvr>
    <a:masterClrMapping/>
  </p:clrMapOvr>
</p:sld>
</file>

<file path=ppt/theme/theme1.xml><?xml version="1.0" encoding="utf-8"?>
<a:theme xmlns:a="http://schemas.openxmlformats.org/drawingml/2006/main" name="Desdemona template">
  <a:themeElements>
    <a:clrScheme name="Custom 347">
      <a:dk1>
        <a:srgbClr val="454F5B"/>
      </a:dk1>
      <a:lt1>
        <a:srgbClr val="FFFFFF"/>
      </a:lt1>
      <a:dk2>
        <a:srgbClr val="89929B"/>
      </a:dk2>
      <a:lt2>
        <a:srgbClr val="EFF1F3"/>
      </a:lt2>
      <a:accent1>
        <a:srgbClr val="4ECDC4"/>
      </a:accent1>
      <a:accent2>
        <a:srgbClr val="C7F464"/>
      </a:accent2>
      <a:accent3>
        <a:srgbClr val="454F5B"/>
      </a:accent3>
      <a:accent4>
        <a:srgbClr val="738498"/>
      </a:accent4>
      <a:accent5>
        <a:srgbClr val="A6B5C7"/>
      </a:accent5>
      <a:accent6>
        <a:srgbClr val="D4DAE0"/>
      </a:accent6>
      <a:hlink>
        <a:srgbClr val="454F5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1255</Words>
  <Application>Microsoft Office PowerPoint</Application>
  <PresentationFormat>On-screen Show (16:9)</PresentationFormat>
  <Paragraphs>173</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Montserrat</vt:lpstr>
      <vt:lpstr>Desdemona template</vt:lpstr>
      <vt:lpstr>Adobe Connect:  A Quickstart Guide</vt:lpstr>
      <vt:lpstr>Before Joining The Meeting</vt:lpstr>
      <vt:lpstr>Join A Meeting</vt:lpstr>
      <vt:lpstr>Meeting Audio</vt:lpstr>
      <vt:lpstr>Speaker and Microphone Selection</vt:lpstr>
      <vt:lpstr>Web Camera</vt:lpstr>
      <vt:lpstr>Change Your Status</vt:lpstr>
      <vt:lpstr>Chat Room</vt:lpstr>
      <vt:lpstr>Polls</vt:lpstr>
      <vt:lpstr>Student Materials</vt:lpstr>
      <vt:lpstr>Additional Files</vt:lpstr>
      <vt:lpstr>Web Links</vt:lpstr>
      <vt:lpstr>Resizing The Slides</vt:lpstr>
      <vt:lpstr>Breakouts </vt:lpstr>
      <vt:lpstr>Breakouts (Cont’d)</vt:lpstr>
      <vt:lpstr>Troubleshooting</vt:lpstr>
      <vt:lpstr>PowerPoint Presentation</vt:lpstr>
      <vt:lpstr>“I Cannot Hear Any Audio”</vt:lpstr>
      <vt:lpstr>PowerPoint Presentation</vt:lpstr>
      <vt:lpstr>“No One Can Hear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Brian Nguyen</dc:creator>
  <cp:lastModifiedBy>Brian Nguyen</cp:lastModifiedBy>
  <cp:revision>51</cp:revision>
  <dcterms:modified xsi:type="dcterms:W3CDTF">2021-01-04T20:05:23Z</dcterms:modified>
</cp:coreProperties>
</file>